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7" r:id="rId5"/>
    <p:sldId id="272" r:id="rId6"/>
    <p:sldId id="258" r:id="rId7"/>
    <p:sldId id="265" r:id="rId8"/>
    <p:sldId id="259" r:id="rId9"/>
    <p:sldId id="261" r:id="rId10"/>
    <p:sldId id="269" r:id="rId11"/>
    <p:sldId id="257" r:id="rId12"/>
    <p:sldId id="266" r:id="rId13"/>
    <p:sldId id="271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37" d="100"/>
          <a:sy n="137" d="100"/>
        </p:scale>
        <p:origin x="-2148" y="-5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7" d="100"/>
        <a:sy n="97" d="100"/>
      </p:scale>
      <p:origin x="0" y="-40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f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9454" y="1268760"/>
            <a:ext cx="80218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600" dirty="0" smtClean="0">
                <a:latin typeface="Bookman Old Style" panose="02050604050505020204" pitchFamily="18" charset="0"/>
              </a:rPr>
              <a:t>Искусственный интеллект и</a:t>
            </a:r>
          </a:p>
          <a:p>
            <a:pPr algn="ctr"/>
            <a:r>
              <a:rPr lang="kk-KZ" sz="3600" dirty="0" smtClean="0">
                <a:latin typeface="Bookman Old Style" panose="02050604050505020204" pitchFamily="18" charset="0"/>
              </a:rPr>
              <a:t>образовательный </a:t>
            </a:r>
            <a:r>
              <a:rPr lang="kk-KZ" sz="3600" dirty="0">
                <a:latin typeface="Bookman Old Style" panose="02050604050505020204" pitchFamily="18" charset="0"/>
              </a:rPr>
              <a:t>процесс КазНАИУ</a:t>
            </a:r>
            <a:endParaRPr lang="ru-RU" sz="3600" dirty="0"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55597" y="3731839"/>
            <a:ext cx="32394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Оразалина</a:t>
            </a:r>
            <a:r>
              <a:rPr lang="ru-RU" dirty="0" smtClean="0"/>
              <a:t> З.З.</a:t>
            </a:r>
          </a:p>
          <a:p>
            <a:r>
              <a:rPr lang="ru-RU" dirty="0" smtClean="0"/>
              <a:t>Цифровой офицер, доктор </a:t>
            </a:r>
            <a:r>
              <a:rPr lang="en-US" dirty="0" smtClean="0"/>
              <a:t>PhD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75788" y="5949567"/>
            <a:ext cx="2149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Алматы, 2025.04.25</a:t>
            </a:r>
            <a:endParaRPr lang="ru-RU" b="1" dirty="0"/>
          </a:p>
        </p:txBody>
      </p:sp>
      <p:pic>
        <p:nvPicPr>
          <p:cNvPr id="5" name="Picture 2" descr="C:\Users\User\Downloads\logo-ma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9" y="44624"/>
            <a:ext cx="719545" cy="799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4984"/>
            <a:ext cx="1864482" cy="3341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06727" y="4779149"/>
            <a:ext cx="34883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 smtClean="0"/>
              <a:t>З</a:t>
            </a:r>
            <a:r>
              <a:rPr lang="en-US" sz="1400" i="1" dirty="0" err="1" smtClean="0"/>
              <a:t>аседани</a:t>
            </a:r>
            <a:r>
              <a:rPr lang="ru-RU" sz="1400" i="1" dirty="0" smtClean="0"/>
              <a:t>е УМО РУМС </a:t>
            </a:r>
            <a:r>
              <a:rPr lang="en-US" sz="1400" i="1" dirty="0" err="1" smtClean="0"/>
              <a:t>по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направлениям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подготовки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кадров</a:t>
            </a:r>
            <a:r>
              <a:rPr lang="en-US" sz="1400" i="1" dirty="0" smtClean="0"/>
              <a:t> «</a:t>
            </a:r>
            <a:r>
              <a:rPr lang="en-US" sz="1400" i="1" dirty="0" err="1" smtClean="0"/>
              <a:t>Сельское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хозяйство</a:t>
            </a:r>
            <a:r>
              <a:rPr lang="en-US" sz="1400" i="1" dirty="0" smtClean="0"/>
              <a:t> и </a:t>
            </a:r>
            <a:r>
              <a:rPr lang="en-US" sz="1400" i="1" dirty="0" err="1" smtClean="0"/>
              <a:t>биоресурсы</a:t>
            </a:r>
            <a:r>
              <a:rPr lang="en-US" sz="1400" i="1" dirty="0" smtClean="0"/>
              <a:t>», «</a:t>
            </a:r>
            <a:r>
              <a:rPr lang="en-US" sz="1400" i="1" dirty="0" err="1" smtClean="0"/>
              <a:t>Ветеринария</a:t>
            </a:r>
            <a:r>
              <a:rPr lang="en-US" sz="1400" i="1" dirty="0" smtClean="0"/>
              <a:t>» </a:t>
            </a:r>
            <a:r>
              <a:rPr lang="en-US" sz="1400" i="1" dirty="0" err="1" smtClean="0"/>
              <a:t>на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базе</a:t>
            </a:r>
            <a:r>
              <a:rPr lang="en-US" sz="1400" i="1" dirty="0" smtClean="0"/>
              <a:t> НАО «</a:t>
            </a:r>
            <a:r>
              <a:rPr lang="ru-RU" sz="1400" i="1" dirty="0" smtClean="0"/>
              <a:t>КНАИУ</a:t>
            </a:r>
            <a:r>
              <a:rPr lang="en-US" sz="1400" i="1" dirty="0" smtClean="0"/>
              <a:t>»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330988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7544" y="194157"/>
            <a:ext cx="807894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i="1" dirty="0" smtClean="0">
                <a:latin typeface="Arial" charset="0"/>
                <a:cs typeface="Arial" charset="0"/>
              </a:rPr>
              <a:t>Искусственный и</a:t>
            </a:r>
            <a:r>
              <a:rPr kumimoji="0" lang="ru-RU" alt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нтеллект начинается с данных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altLang="ru-RU" sz="1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ИИ без базы данных — как мозг без памяти: мощный, но бесполезный…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953" y="1196752"/>
            <a:ext cx="3659933" cy="291163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75" y="3409635"/>
            <a:ext cx="3943253" cy="191058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693687"/>
            <a:ext cx="1779487" cy="45436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3059832" y="4509120"/>
            <a:ext cx="3688843" cy="2201942"/>
            <a:chOff x="3059832" y="4509120"/>
            <a:chExt cx="3688843" cy="2201942"/>
          </a:xfrm>
        </p:grpSpPr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4509120"/>
              <a:ext cx="3688843" cy="2201942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3635896" y="5517232"/>
              <a:ext cx="216024" cy="1152128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67544" y="1916832"/>
            <a:ext cx="1108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Сайт вуза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04963" y="5645487"/>
            <a:ext cx="2433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LMS</a:t>
            </a:r>
            <a:r>
              <a:rPr lang="ru-RU" dirty="0" smtClean="0"/>
              <a:t> вуза АИС </a:t>
            </a:r>
            <a:r>
              <a:rPr lang="en-US" dirty="0" err="1" smtClean="0"/>
              <a:t>Platonus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660232" y="6237312"/>
            <a:ext cx="2524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Отчеты по данным в ИС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31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7784" y="217075"/>
            <a:ext cx="2780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ИИ-помощники </a:t>
            </a:r>
            <a:r>
              <a:rPr lang="ru-RU" b="1" dirty="0" err="1" smtClean="0"/>
              <a:t>КазНАИУ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64"/>
          <a:stretch/>
        </p:blipFill>
        <p:spPr bwMode="auto">
          <a:xfrm>
            <a:off x="347361" y="2060848"/>
            <a:ext cx="4849465" cy="1342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2" b="60803"/>
          <a:stretch/>
        </p:blipFill>
        <p:spPr bwMode="auto">
          <a:xfrm>
            <a:off x="4067943" y="2924944"/>
            <a:ext cx="4849465" cy="1149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46" b="3519"/>
          <a:stretch/>
        </p:blipFill>
        <p:spPr bwMode="auto">
          <a:xfrm>
            <a:off x="1691680" y="692696"/>
            <a:ext cx="4849465" cy="1299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43" b="43108"/>
          <a:stretch/>
        </p:blipFill>
        <p:spPr bwMode="auto">
          <a:xfrm>
            <a:off x="323528" y="4083221"/>
            <a:ext cx="4849465" cy="128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55" b="24668"/>
          <a:stretch/>
        </p:blipFill>
        <p:spPr bwMode="auto">
          <a:xfrm>
            <a:off x="3923928" y="5085184"/>
            <a:ext cx="4849465" cy="1253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534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6267798" cy="350178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67600"/>
            <a:ext cx="4718931" cy="273613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9992" y="2865512"/>
            <a:ext cx="43204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5536" y="6455018"/>
            <a:ext cx="46213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/>
              <a:t>2025.04.16 проведено первое совещание с вузами 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366271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8640960" cy="484866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44008" y="2492896"/>
            <a:ext cx="1944216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3717032"/>
            <a:ext cx="1944216" cy="17281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3356992"/>
            <a:ext cx="8702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успешной реализации поставленных целей программы</a:t>
            </a:r>
            <a:r>
              <a:rPr lang="en-US" dirty="0" smtClean="0"/>
              <a:t> AI SANA </a:t>
            </a:r>
            <a:r>
              <a:rPr lang="ru-RU" dirty="0" smtClean="0"/>
              <a:t>предлагаем: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15816" y="332656"/>
            <a:ext cx="39443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Энергетика и устойчивое развитие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Агропромышленный комплекс (АПК)</a:t>
            </a:r>
          </a:p>
          <a:p>
            <a:r>
              <a:rPr lang="ru-RU" dirty="0" smtClean="0"/>
              <a:t>Образование и развитие талантов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1043608" y="1412776"/>
            <a:ext cx="6199322" cy="1813302"/>
            <a:chOff x="683568" y="2204864"/>
            <a:chExt cx="6199322" cy="1813302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61" t="60419" r="2794" b="2184"/>
            <a:stretch/>
          </p:blipFill>
          <p:spPr bwMode="auto">
            <a:xfrm>
              <a:off x="683568" y="2204864"/>
              <a:ext cx="6199322" cy="181330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683568" y="2204864"/>
              <a:ext cx="2592288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79512" y="4581128"/>
            <a:ext cx="8702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Этап</a:t>
            </a:r>
            <a:r>
              <a:rPr lang="en-US" b="1" dirty="0" smtClean="0"/>
              <a:t> </a:t>
            </a:r>
            <a:r>
              <a:rPr lang="en-US" b="1" dirty="0"/>
              <a:t>II — </a:t>
            </a:r>
            <a:r>
              <a:rPr lang="en-US" b="1" dirty="0" err="1"/>
              <a:t>Сотрудничество</a:t>
            </a:r>
            <a:r>
              <a:rPr lang="en-US" b="1" dirty="0"/>
              <a:t> с </a:t>
            </a:r>
            <a:r>
              <a:rPr lang="en-US" b="1" dirty="0" err="1"/>
              <a:t>бизнесом</a:t>
            </a:r>
            <a:endParaRPr lang="en-US" dirty="0"/>
          </a:p>
          <a:p>
            <a:pPr lvl="0"/>
            <a:r>
              <a:rPr lang="ru-RU" dirty="0"/>
              <a:t>До 1 октября 2025 г. - определить бизнес-партнёров.</a:t>
            </a:r>
            <a:endParaRPr lang="en-US" dirty="0"/>
          </a:p>
          <a:p>
            <a:pPr lvl="0"/>
            <a:r>
              <a:rPr lang="ru-RU" dirty="0"/>
              <a:t>До 1 ноября 2025 года - совместно </a:t>
            </a:r>
            <a:r>
              <a:rPr lang="ru-RU" dirty="0" smtClean="0"/>
              <a:t>с бизнес-партнерами выработать </a:t>
            </a:r>
            <a:r>
              <a:rPr lang="ru-RU" dirty="0"/>
              <a:t>кейсы по решению проблемных вопросов в сельском хозяйстве  с применением ИИ</a:t>
            </a:r>
            <a:r>
              <a:rPr lang="ru-RU" b="1" dirty="0"/>
              <a:t> </a:t>
            </a:r>
            <a:r>
              <a:rPr lang="ru-RU" dirty="0" smtClean="0"/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7232" y="3861048"/>
            <a:ext cx="8702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Этап </a:t>
            </a:r>
            <a:r>
              <a:rPr lang="en-US" b="1" dirty="0"/>
              <a:t>I</a:t>
            </a:r>
            <a:r>
              <a:rPr lang="ru-RU" b="1" dirty="0"/>
              <a:t> — Обучение</a:t>
            </a:r>
            <a:endParaRPr lang="en-US" dirty="0"/>
          </a:p>
          <a:p>
            <a:pPr lvl="0"/>
            <a:r>
              <a:rPr lang="ru-RU" dirty="0"/>
              <a:t>До 1 августа 2025 года — определить списки студентов для базового обучения по ИИ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5805264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Этап</a:t>
            </a:r>
            <a:r>
              <a:rPr lang="en-US" b="1" dirty="0" smtClean="0"/>
              <a:t> III — </a:t>
            </a:r>
            <a:r>
              <a:rPr lang="en-US" b="1" dirty="0" err="1" smtClean="0"/>
              <a:t>Разработка</a:t>
            </a:r>
            <a:r>
              <a:rPr lang="en-US" b="1" dirty="0" smtClean="0"/>
              <a:t> </a:t>
            </a:r>
            <a:r>
              <a:rPr lang="en-US" b="1" dirty="0" err="1" smtClean="0"/>
              <a:t>стартапов</a:t>
            </a:r>
            <a:endParaRPr lang="en-US" dirty="0" smtClean="0"/>
          </a:p>
          <a:p>
            <a:pPr lvl="0"/>
            <a:r>
              <a:rPr lang="ru-RU" dirty="0" smtClean="0"/>
              <a:t>Поддержка студентов в разработке </a:t>
            </a:r>
            <a:r>
              <a:rPr lang="ru-RU" b="1" dirty="0" smtClean="0"/>
              <a:t>ИИ-</a:t>
            </a:r>
            <a:r>
              <a:rPr lang="ru-RU" b="1" dirty="0" err="1" smtClean="0"/>
              <a:t>стартапов</a:t>
            </a:r>
            <a:r>
              <a:rPr lang="ru-RU" b="1" dirty="0" smtClean="0"/>
              <a:t> для АПК Казахстана</a:t>
            </a:r>
            <a:r>
              <a:rPr lang="ru-RU" dirty="0" smtClean="0"/>
              <a:t> с выходом их на международный уровень.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16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3"/>
          <a:stretch/>
        </p:blipFill>
        <p:spPr bwMode="auto">
          <a:xfrm>
            <a:off x="3203848" y="692696"/>
            <a:ext cx="524827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4077072"/>
            <a:ext cx="6120680" cy="1051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Вместе мы строим цифровое аграрное будущее!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внимание.</a:t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10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64088" y="4293096"/>
            <a:ext cx="34883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 smtClean="0"/>
              <a:t>З</a:t>
            </a:r>
            <a:r>
              <a:rPr lang="en-US" sz="1400" i="1" dirty="0" err="1" smtClean="0"/>
              <a:t>аседани</a:t>
            </a:r>
            <a:r>
              <a:rPr lang="ru-RU" sz="1400" i="1" dirty="0" smtClean="0"/>
              <a:t>е УМО РУМС </a:t>
            </a:r>
            <a:r>
              <a:rPr lang="en-US" sz="1400" i="1" dirty="0" err="1" smtClean="0"/>
              <a:t>по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направлениям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подготовки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кадров</a:t>
            </a:r>
            <a:r>
              <a:rPr lang="en-US" sz="1400" i="1" dirty="0" smtClean="0"/>
              <a:t> «</a:t>
            </a:r>
            <a:r>
              <a:rPr lang="en-US" sz="1400" i="1" dirty="0" err="1" smtClean="0"/>
              <a:t>Сельское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хозяйство</a:t>
            </a:r>
            <a:r>
              <a:rPr lang="en-US" sz="1400" i="1" dirty="0" smtClean="0"/>
              <a:t> и </a:t>
            </a:r>
            <a:r>
              <a:rPr lang="en-US" sz="1400" i="1" dirty="0" err="1" smtClean="0"/>
              <a:t>биоресурсы</a:t>
            </a:r>
            <a:r>
              <a:rPr lang="en-US" sz="1400" i="1" dirty="0" smtClean="0"/>
              <a:t>», «</a:t>
            </a:r>
            <a:r>
              <a:rPr lang="en-US" sz="1400" i="1" dirty="0" err="1" smtClean="0"/>
              <a:t>Ветеринария</a:t>
            </a:r>
            <a:r>
              <a:rPr lang="en-US" sz="1400" i="1" dirty="0" smtClean="0"/>
              <a:t>» </a:t>
            </a:r>
            <a:r>
              <a:rPr lang="en-US" sz="1400" i="1" dirty="0" err="1" smtClean="0"/>
              <a:t>на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базе</a:t>
            </a:r>
            <a:r>
              <a:rPr lang="en-US" sz="1400" i="1" dirty="0" smtClean="0"/>
              <a:t> НАО «</a:t>
            </a:r>
            <a:r>
              <a:rPr lang="ru-RU" sz="1400" i="1" dirty="0" smtClean="0"/>
              <a:t>КНАИУ</a:t>
            </a:r>
            <a:r>
              <a:rPr lang="en-US" sz="1400" i="1" dirty="0" smtClean="0"/>
              <a:t>»</a:t>
            </a:r>
            <a:endParaRPr lang="en-US" sz="14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8599" y="908720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4.</a:t>
            </a:r>
            <a:r>
              <a:rPr lang="ru-RU" sz="3200" dirty="0" smtClean="0"/>
              <a:t> </a:t>
            </a:r>
            <a:r>
              <a:rPr lang="en-US" sz="3200" dirty="0" err="1" smtClean="0"/>
              <a:t>Обсуждение</a:t>
            </a:r>
            <a:r>
              <a:rPr lang="en-US" sz="3200" dirty="0" smtClean="0"/>
              <a:t> </a:t>
            </a:r>
            <a:r>
              <a:rPr lang="en-US" sz="3200" dirty="0" err="1" smtClean="0"/>
              <a:t>проекта</a:t>
            </a:r>
            <a:r>
              <a:rPr lang="en-US" sz="3200" dirty="0" smtClean="0"/>
              <a:t> </a:t>
            </a:r>
            <a:endParaRPr lang="ru-RU" sz="3200" dirty="0" smtClean="0"/>
          </a:p>
          <a:p>
            <a:pPr algn="ctr"/>
            <a:r>
              <a:rPr lang="en-US" sz="3200" b="1" dirty="0" err="1" smtClean="0"/>
              <a:t>Межвузовского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стандарта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по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применению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искуственного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интелекта</a:t>
            </a:r>
            <a:r>
              <a:rPr lang="en-US" sz="3200" b="1" dirty="0" smtClean="0"/>
              <a:t> </a:t>
            </a:r>
            <a:endParaRPr lang="ru-RU" sz="3200" b="1" dirty="0" smtClean="0"/>
          </a:p>
          <a:p>
            <a:pPr algn="ctr"/>
            <a:r>
              <a:rPr lang="en-US" sz="3200" dirty="0" smtClean="0"/>
              <a:t>и </a:t>
            </a:r>
            <a:r>
              <a:rPr lang="en-US" sz="3200" dirty="0" err="1" smtClean="0"/>
              <a:t>использование</a:t>
            </a:r>
            <a:r>
              <a:rPr lang="en-US" sz="3200" dirty="0" smtClean="0"/>
              <a:t> </a:t>
            </a:r>
            <a:r>
              <a:rPr lang="en-US" sz="3200" dirty="0" err="1" smtClean="0"/>
              <a:t>искуственного</a:t>
            </a:r>
            <a:r>
              <a:rPr lang="en-US" sz="3200" dirty="0" smtClean="0"/>
              <a:t> </a:t>
            </a:r>
            <a:r>
              <a:rPr lang="en-US" sz="3200" dirty="0" err="1" smtClean="0"/>
              <a:t>интелекта</a:t>
            </a:r>
            <a:r>
              <a:rPr lang="en-US" sz="3200" dirty="0" smtClean="0"/>
              <a:t> в </a:t>
            </a:r>
            <a:r>
              <a:rPr lang="en-US" sz="3200" dirty="0" err="1" smtClean="0"/>
              <a:t>академической</a:t>
            </a:r>
            <a:r>
              <a:rPr lang="en-US" sz="3200" dirty="0" smtClean="0"/>
              <a:t> </a:t>
            </a:r>
            <a:r>
              <a:rPr lang="en-US" sz="3200" dirty="0" err="1" smtClean="0"/>
              <a:t>деятельности</a:t>
            </a:r>
            <a:endParaRPr lang="en-US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6062326"/>
            <a:ext cx="3766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Алматы, 2024.02.16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8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tengrinews.kz/userdata/u430/2023-12/resize/1030217c76c2134fe0039c700e22d367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277" y="842909"/>
            <a:ext cx="1807165" cy="25771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tengrinews.kz/userdata/u430/2024-02/resize/822adee9c3489135cefe8e93d53a17e9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67162"/>
            <a:ext cx="3952739" cy="2957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284" y="842909"/>
            <a:ext cx="2899343" cy="25771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09" y="1331406"/>
            <a:ext cx="2143125" cy="1600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6207" y="287705"/>
            <a:ext cx="5752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ИИ – вызов современного мира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074442" y="4149080"/>
            <a:ext cx="35300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ИИ – реальность текущего времени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2702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4765"/>
            <a:ext cx="8856984" cy="480656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91880" y="1700808"/>
            <a:ext cx="252028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1700808"/>
            <a:ext cx="252028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3515626"/>
            <a:ext cx="2520280" cy="2073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57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08720"/>
            <a:ext cx="6048672" cy="512547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332656"/>
            <a:ext cx="2439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/>
              <a:t>Инфраструктура </a:t>
            </a:r>
            <a:r>
              <a:rPr lang="en-US" b="1" dirty="0"/>
              <a:t>E-labs</a:t>
            </a:r>
          </a:p>
        </p:txBody>
      </p:sp>
    </p:spTree>
    <p:extLst>
      <p:ext uri="{BB962C8B-B14F-4D97-AF65-F5344CB8AC3E}">
        <p14:creationId xmlns:p14="http://schemas.microsoft.com/office/powerpoint/2010/main" val="419383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3263739" cy="430207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92896"/>
            <a:ext cx="3309814" cy="312119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476672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Профессорско-преподавательский  состав и ИИ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980728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 smtClean="0"/>
              <a:t>МНиВО</a:t>
            </a:r>
            <a:r>
              <a:rPr lang="ru-RU" i="1" dirty="0" smtClean="0"/>
              <a:t> , </a:t>
            </a:r>
            <a:r>
              <a:rPr lang="en-US" i="1" dirty="0" smtClean="0"/>
              <a:t>Astana-</a:t>
            </a:r>
            <a:r>
              <a:rPr lang="en-US" i="1" dirty="0" err="1" smtClean="0"/>
              <a:t>hab</a:t>
            </a:r>
            <a:r>
              <a:rPr lang="ru-RU" i="1" dirty="0" smtClean="0"/>
              <a:t>, 2024.12.04 – 2025.06.08</a:t>
            </a: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067944" y="1988840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19 преподавателей и сотрудников </a:t>
            </a:r>
            <a:r>
              <a:rPr lang="ru-RU" b="1" dirty="0" err="1" smtClean="0"/>
              <a:t>КазНАИУ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7431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1" y="898836"/>
            <a:ext cx="4051672" cy="365104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1" y="4005064"/>
            <a:ext cx="3625851" cy="1974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496" y="5301208"/>
            <a:ext cx="3097841" cy="1673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3996" y="522891"/>
            <a:ext cx="417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 smtClean="0"/>
              <a:t>КазНАИУ</a:t>
            </a:r>
            <a:r>
              <a:rPr lang="ru-RU" i="1" dirty="0"/>
              <a:t>,</a:t>
            </a:r>
            <a:r>
              <a:rPr lang="ru-RU" i="1" dirty="0" smtClean="0"/>
              <a:t> ВКС, 11.02.2025 – 06.05.2025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59106" y="153559"/>
            <a:ext cx="7337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Обучающий семинар «ИИ в образовательном процессе вуза»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078" y="522891"/>
            <a:ext cx="2791581" cy="1975061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053" y="1397746"/>
            <a:ext cx="2327028" cy="1326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711" y="2636912"/>
            <a:ext cx="2633433" cy="1483936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924944"/>
            <a:ext cx="2530007" cy="1548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678" y="4268801"/>
            <a:ext cx="2772446" cy="1488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/>
          <a:srcRect l="12259" t="17507" r="27319" b="4655"/>
          <a:stretch/>
        </p:blipFill>
        <p:spPr>
          <a:xfrm>
            <a:off x="6611647" y="4910034"/>
            <a:ext cx="2339144" cy="1695032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42065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1038"/>
            <a:ext cx="8627816" cy="486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7577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Обучающиеся (бакалавры, специалисты, магистранты, докторанты) и </a:t>
            </a:r>
            <a:r>
              <a:rPr lang="ru-RU" b="1" dirty="0"/>
              <a:t>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557972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 smtClean="0"/>
              <a:t>МНиВО</a:t>
            </a:r>
            <a:r>
              <a:rPr lang="ru-RU" i="1" dirty="0" smtClean="0"/>
              <a:t> , </a:t>
            </a:r>
            <a:r>
              <a:rPr lang="en-US" i="1" dirty="0" smtClean="0"/>
              <a:t>AI SANA</a:t>
            </a:r>
            <a:r>
              <a:rPr lang="ru-RU" i="1" dirty="0" smtClean="0"/>
              <a:t>, </a:t>
            </a:r>
            <a:r>
              <a:rPr lang="en-US" i="1" dirty="0" smtClean="0"/>
              <a:t>2025 </a:t>
            </a:r>
            <a:r>
              <a:rPr lang="ru-RU" i="1" dirty="0" smtClean="0"/>
              <a:t>год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29393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782871"/>
            <a:ext cx="3136900" cy="5003801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7781"/>
            <a:ext cx="2952328" cy="23511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44208" y="2780928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</a:t>
            </a:r>
            <a:r>
              <a:rPr lang="ru-RU" dirty="0"/>
              <a:t>полученных </a:t>
            </a:r>
            <a:r>
              <a:rPr lang="ru-RU" i="1" dirty="0" smtClean="0"/>
              <a:t>СЕРТИФИКАТОВ </a:t>
            </a:r>
            <a:r>
              <a:rPr lang="ru-RU" b="1" dirty="0" smtClean="0"/>
              <a:t>9264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44208" y="177281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Всего </a:t>
            </a:r>
            <a:r>
              <a:rPr lang="ru-RU" i="1" dirty="0" smtClean="0"/>
              <a:t>обучающихся</a:t>
            </a:r>
            <a:r>
              <a:rPr lang="ru-RU" dirty="0" smtClean="0"/>
              <a:t> в вузе: </a:t>
            </a:r>
            <a:r>
              <a:rPr lang="ru-RU" b="1" dirty="0" smtClean="0"/>
              <a:t>6011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10998" y="4101280"/>
            <a:ext cx="2525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Освоение курсов - </a:t>
            </a:r>
            <a:r>
              <a:rPr lang="ru-RU" b="1" dirty="0" smtClean="0"/>
              <a:t>100% </a:t>
            </a:r>
            <a:r>
              <a:rPr lang="ru-RU" dirty="0" smtClean="0"/>
              <a:t>контингентом </a:t>
            </a:r>
            <a:r>
              <a:rPr lang="ru-RU" dirty="0"/>
              <a:t>вуза </a:t>
            </a:r>
            <a:r>
              <a:rPr lang="ru-RU" b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02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315</Words>
  <Application>Microsoft Office PowerPoint</Application>
  <PresentationFormat>Экран (4:3)</PresentationFormat>
  <Paragraphs>45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80</cp:revision>
  <dcterms:created xsi:type="dcterms:W3CDTF">2025-04-21T06:30:51Z</dcterms:created>
  <dcterms:modified xsi:type="dcterms:W3CDTF">2025-04-25T08:06:39Z</dcterms:modified>
</cp:coreProperties>
</file>