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wmf" Extension="wmf"/>
  <Default ContentType="application/vnd.openxmlformats-package.relationships+xml" Extension="rels"/>
  <Default ContentType="application/xml" Extension="xml"/>
  <Default ContentType="application/vnd.openxmlformats-officedocument.vmlDrawing" Extension="v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366743711" r:id="rId1"/>
  </p:sldMasterIdLst>
  <p:notesMasterIdLst>
    <p:notesMasterId r:id="rId21"/>
  </p:notesMasterIdLst>
  <p:sldIdLst>
    <p:sldId id="256" r:id="rId2"/>
    <p:sldId id="333" r:id="rId3"/>
    <p:sldId id="283" r:id="rId4"/>
    <p:sldId id="272" r:id="rId5"/>
    <p:sldId id="343" r:id="rId6"/>
    <p:sldId id="339" r:id="rId7"/>
    <p:sldId id="318" r:id="rId8"/>
    <p:sldId id="319" r:id="rId9"/>
    <p:sldId id="320" r:id="rId10"/>
    <p:sldId id="328" r:id="rId11"/>
    <p:sldId id="280" r:id="rId12"/>
    <p:sldId id="279" r:id="rId13"/>
    <p:sldId id="336" r:id="rId14"/>
    <p:sldId id="353" r:id="rId15"/>
    <p:sldId id="354" r:id="rId16"/>
    <p:sldId id="357" r:id="rId17"/>
    <p:sldId id="338" r:id="rId18"/>
    <p:sldId id="352" r:id="rId19"/>
    <p:sldId id="321"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0CCFF"/>
    <a:srgbClr val="3333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441" autoAdjust="0"/>
  </p:normalViewPr>
  <p:slideViewPr>
    <p:cSldViewPr>
      <p:cViewPr varScale="1">
        <p:scale>
          <a:sx n="63" d="100"/>
          <a:sy n="63" d="100"/>
        </p:scale>
        <p:origin x="96" y="7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1F7DE1-915B-47EF-A3CA-F4C672A132D0}" type="datetimeFigureOut">
              <a:rPr lang="ru-RU" smtClean="0"/>
              <a:pPr/>
              <a:t>02.05.2025</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9E6F23-82A7-4B87-B28B-531B360AB22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16</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r>
              <a:rPr lang="ru-RU" dirty="0" err="1" smtClean="0"/>
              <a:t>Дуалды</a:t>
            </a:r>
            <a:r>
              <a:rPr lang="ru-RU" baseline="0" dirty="0" smtClean="0"/>
              <a:t> </a:t>
            </a:r>
            <a:r>
              <a:rPr lang="ru-RU" baseline="0" dirty="0" err="1" smtClean="0"/>
              <a:t>оқыту дегеніміз</a:t>
            </a:r>
            <a:r>
              <a:rPr lang="ru-RU" baseline="0" dirty="0" smtClean="0"/>
              <a:t> не?</a:t>
            </a:r>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r>
              <a:rPr lang="ru-RU" dirty="0" smtClean="0"/>
              <a:t>Теоретическая часть</a:t>
            </a:r>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10</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r>
              <a:rPr lang="ru-RU" dirty="0" smtClean="0"/>
              <a:t>птицеводческой отрасли РК</a:t>
            </a:r>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11</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13</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E6F23-82A7-4B87-B28B-531B360AB222}" type="slidenum">
              <a:rPr lang="ru-RU" smtClean="0"/>
              <a:pPr/>
              <a:t>15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2"/>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45"/>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45"/>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7"/>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E447CE2-0EC9-4CC6-B94F-018913233790}" type="datetimeFigureOut">
              <a:rPr lang="ru-RU" smtClean="0"/>
              <a:pPr/>
              <a:t>02.05.2025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9766221-C4A1-4F8D-8BDA-E70DA7CA91D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EA16853-7463-4357-BDA0-0D776F35B453}" type="datetimeFigureOut">
              <a:rPr lang="ru-RU" smtClean="0"/>
              <a:pPr/>
              <a:t>02.05.2025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062E3-6AE3-4607-A8FF-17C931D3757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A16853-7463-4357-BDA0-0D776F35B453}" type="datetimeFigureOut">
              <a:rPr lang="ru-RU" smtClean="0"/>
              <a:pPr/>
              <a:t>02.05.2025</a:t>
            </a:fld>
            <a:endParaRPr lang="ru-RU"/>
          </a:p>
        </p:txBody>
      </p:sp>
      <p:sp>
        <p:nvSpPr>
          <p:cNvPr id="5" name="Нижний колонтитул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062E3-6AE3-4607-A8FF-17C931D3757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366743712" r:id="rId1"/>
    <p:sldLayoutId id="2366743713" r:id="rId2"/>
    <p:sldLayoutId id="2366743714" r:id="rId3"/>
    <p:sldLayoutId id="2366743715" r:id="rId4"/>
    <p:sldLayoutId id="2366743716" r:id="rId5"/>
    <p:sldLayoutId id="2366743717" r:id="rId6"/>
    <p:sldLayoutId id="2366743718" r:id="rId7"/>
    <p:sldLayoutId id="2366743719" r:id="rId8"/>
    <p:sldLayoutId id="2366743720" r:id="rId9"/>
    <p:sldLayoutId id="2366743721" r:id="rId10"/>
    <p:sldLayoutId id="2366743722" r:id="rId11"/>
    <p:sldLayoutId id="236674372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arget="../media/image6.png" Type="http://schemas.openxmlformats.org/officeDocument/2006/relationships/image"/><Relationship Id="rId3" Target="../media/image1.png" Type="http://schemas.openxmlformats.org/officeDocument/2006/relationships/image"/><Relationship Id="rId7" Target="../media/image5.jpeg" Type="http://schemas.openxmlformats.org/officeDocument/2006/relationships/image"/><Relationship Id="rId2" Target="../notesSlides/notesSlide1.xml" Type="http://schemas.openxmlformats.org/officeDocument/2006/relationships/notesSlide"/><Relationship Id="rId1" Target="../slideLayouts/slideLayout12.xml" Type="http://schemas.openxmlformats.org/officeDocument/2006/relationships/slideLayout"/><Relationship Id="rId6" Target="../media/image4.jpeg" Type="http://schemas.openxmlformats.org/officeDocument/2006/relationships/image"/><Relationship Id="rId5" Target="../media/image3.jpeg" Type="http://schemas.openxmlformats.org/officeDocument/2006/relationships/image"/><Relationship Id="rId4" Target="../media/image2.jpeg" Type="http://schemas.openxmlformats.org/officeDocument/2006/relationships/image"/></Relationships>
</file>

<file path=ppt/slides/_rels/slide10.xml.rels><?xml version="1.0" encoding="UTF-8" standalone="yes" ?><Relationships xmlns="http://schemas.openxmlformats.org/package/2006/relationships"><Relationship Id="rId3" Target="../media/image24.jpeg" Type="http://schemas.openxmlformats.org/officeDocument/2006/relationships/image"/><Relationship Id="rId2" Target="../notesSlides/notesSlide6.xml" Type="http://schemas.openxmlformats.org/officeDocument/2006/relationships/notesSlide"/><Relationship Id="rId1" Target="../slideLayouts/slideLayout12.xml" Type="http://schemas.openxmlformats.org/officeDocument/2006/relationships/slideLayout"/><Relationship Id="rId5" Target="../media/image26.jpeg" Type="http://schemas.openxmlformats.org/officeDocument/2006/relationships/image"/><Relationship Id="rId4" Target="../media/image25.jpeg" Type="http://schemas.openxmlformats.org/officeDocument/2006/relationships/image"/></Relationships>
</file>

<file path=ppt/slides/_rels/slide11.xml.rels><?xml version="1.0" encoding="UTF-8" standalone="yes" ?><Relationships xmlns="http://schemas.openxmlformats.org/package/2006/relationships"><Relationship Id="rId3" Target="../media/image27.jpeg" Type="http://schemas.openxmlformats.org/officeDocument/2006/relationships/image"/><Relationship Id="rId2" Target="../notesSlides/notesSlide7.xml" Type="http://schemas.openxmlformats.org/officeDocument/2006/relationships/notesSlide"/><Relationship Id="rId1" Target="../slideLayouts/slideLayout12.xml" Type="http://schemas.openxmlformats.org/officeDocument/2006/relationships/slideLayout"/></Relationships>
</file>

<file path=ppt/slides/_rels/slide12.xml.rels><?xml version="1.0" encoding="UTF-8" standalone="yes" ?><Relationships xmlns="http://schemas.openxmlformats.org/package/2006/relationships"><Relationship Id="rId3" Target="../media/image29.jpeg" Type="http://schemas.openxmlformats.org/officeDocument/2006/relationships/image"/><Relationship Id="rId2" Target="../media/image28.jpeg" Type="http://schemas.openxmlformats.org/officeDocument/2006/relationships/image"/><Relationship Id="rId1" Target="../slideLayouts/slideLayout12.xml" Type="http://schemas.openxmlformats.org/officeDocument/2006/relationships/slideLayout"/></Relationships>
</file>

<file path=ppt/slides/_rels/slide13.xml.rels><?xml version="1.0" encoding="UTF-8" standalone="yes" ?><Relationships xmlns="http://schemas.openxmlformats.org/package/2006/relationships"><Relationship Id="rId3" Target="../media/image30.jpeg" Type="http://schemas.openxmlformats.org/officeDocument/2006/relationships/image"/><Relationship Id="rId2" Target="../notesSlides/notesSlide8.xml" Type="http://schemas.openxmlformats.org/officeDocument/2006/relationships/notesSlide"/><Relationship Id="rId1" Target="../slideLayouts/slideLayout12.xml" Type="http://schemas.openxmlformats.org/officeDocument/2006/relationships/slideLayout"/></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3.jpeg"/><Relationship Id="rId5" Type="http://schemas.openxmlformats.org/officeDocument/2006/relationships/image" Target="../media/image31.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arget="../media/image36.jpeg" Type="http://schemas.openxmlformats.org/officeDocument/2006/relationships/image"/><Relationship Id="rId2" Target="../notesSlides/notesSlide10.xml" Type="http://schemas.openxmlformats.org/officeDocument/2006/relationships/notesSlide"/><Relationship Id="rId1" Target="../slideLayouts/slideLayout12.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arget="../media/image8.jpeg" Type="http://schemas.openxmlformats.org/officeDocument/2006/relationships/image"/><Relationship Id="rId2" Target="../media/image7.jpeg" Type="http://schemas.openxmlformats.org/officeDocument/2006/relationships/image"/><Relationship Id="rId1" Target="../slideLayouts/slideLayout12.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9.jpeg" Type="http://schemas.openxmlformats.org/officeDocument/2006/relationships/image"/><Relationship Id="rId2" Target="../notesSlides/notesSlide2.xml" Type="http://schemas.openxmlformats.org/officeDocument/2006/relationships/notesSlide"/><Relationship Id="rId1" Target="../slideLayouts/slideLayout12.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10.jpeg" Type="http://schemas.openxmlformats.org/officeDocument/2006/relationships/image"/><Relationship Id="rId7" Target="../media/image14.jpeg" Type="http://schemas.openxmlformats.org/officeDocument/2006/relationships/image"/><Relationship Id="rId2" Target="../notesSlides/notesSlide3.xml" Type="http://schemas.openxmlformats.org/officeDocument/2006/relationships/notesSlide"/><Relationship Id="rId1" Target="../slideLayouts/slideLayout12.xml" Type="http://schemas.openxmlformats.org/officeDocument/2006/relationships/slideLayout"/><Relationship Id="rId6" Target="../media/image13.jpeg" Type="http://schemas.openxmlformats.org/officeDocument/2006/relationships/image"/><Relationship Id="rId5" Target="../media/image12.jpeg" Type="http://schemas.openxmlformats.org/officeDocument/2006/relationships/image"/><Relationship Id="rId4" Target="../media/image11.png" Type="http://schemas.openxmlformats.org/officeDocument/2006/relationships/image"/></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arget="../media/image18.jpeg" Type="http://schemas.openxmlformats.org/officeDocument/2006/relationships/image"/><Relationship Id="rId2" Target="../notesSlides/notesSlide4.xml" Type="http://schemas.openxmlformats.org/officeDocument/2006/relationships/notesSlide"/><Relationship Id="rId1" Target="../slideLayouts/slideLayout12.xml" Type="http://schemas.openxmlformats.org/officeDocument/2006/relationships/slideLayout"/></Relationships>
</file>

<file path=ppt/slides/_rels/slide7.xml.rels><?xml version="1.0" encoding="UTF-8" standalone="yes" ?><Relationships xmlns="http://schemas.openxmlformats.org/package/2006/relationships"><Relationship Id="rId3" Target="../media/image19.jpeg" Type="http://schemas.openxmlformats.org/officeDocument/2006/relationships/image"/><Relationship Id="rId2" Target="../notesSlides/notesSlide5.xml" Type="http://schemas.openxmlformats.org/officeDocument/2006/relationships/notesSlide"/><Relationship Id="rId1" Target="../slideLayouts/slideLayout12.xml" Type="http://schemas.openxmlformats.org/officeDocument/2006/relationships/slideLayout"/><Relationship Id="rId4" Target="../media/image6.png" Type="http://schemas.openxmlformats.org/officeDocument/2006/relationships/image"/></Relationships>
</file>

<file path=ppt/slides/_rels/slide8.xml.rels><?xml version="1.0" encoding="UTF-8" standalone="yes" ?><Relationships xmlns="http://schemas.openxmlformats.org/package/2006/relationships"><Relationship Id="rId3" Target="../media/image21.jpeg" Type="http://schemas.openxmlformats.org/officeDocument/2006/relationships/image"/><Relationship Id="rId2" Target="../media/image20.jpeg" Type="http://schemas.openxmlformats.org/officeDocument/2006/relationships/image"/><Relationship Id="rId1" Target="../slideLayouts/slideLayout6.xml" Type="http://schemas.openxmlformats.org/officeDocument/2006/relationships/slideLayout"/><Relationship Id="rId4" Target="../media/image22.jpeg" Type="http://schemas.openxmlformats.org/officeDocument/2006/relationships/image"/></Relationships>
</file>

<file path=ppt/slides/_rels/slide9.xml.rels><?xml version="1.0" encoding="UTF-8" standalone="yes" ?><Relationships xmlns="http://schemas.openxmlformats.org/package/2006/relationships"><Relationship Id="rId2" Target="../media/image23.jpeg" Type="http://schemas.openxmlformats.org/officeDocument/2006/relationships/image"/><Relationship Id="rId1" Target="../slideLayouts/slideLayout1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866614"/>
          <a:ext cx="9144000" cy="6010114"/>
          <a:chOff x="0" y="866614"/>
          <a:chExt cx="9144000" cy="6010114"/>
        </a:xfrm>
      </p:grpSpPr>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3652" y="142852"/>
            <a:ext cx="1934591" cy="975569"/>
          </a:xfrm>
          <a:prstGeom prst="rect">
            <a:avLst/>
          </a:prstGeom>
          <a:ln>
            <a:noFill/>
          </a:ln>
          <a:effectLst>
            <a:outerShdw blurRad="292100" dist="139700" dir="2700000" algn="tl" rotWithShape="0">
              <a:srgbClr val="333333">
                <a:alpha val="65000"/>
              </a:srgbClr>
            </a:outerShdw>
          </a:effectLst>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646" y="142852"/>
            <a:ext cx="1512168" cy="1008113"/>
          </a:xfrm>
          <a:prstGeom prst="rect">
            <a:avLst/>
          </a:prstGeom>
          <a:ln>
            <a:noFill/>
          </a:ln>
          <a:effectLst>
            <a:outerShdw blurRad="292100" dist="139700" dir="2700000" algn="tl" rotWithShape="0">
              <a:srgbClr val="333333">
                <a:alpha val="65000"/>
              </a:srgbClr>
            </a:outerShdw>
          </a:effectLst>
        </p:spPr>
      </p:pic>
      <p:sp>
        <p:nvSpPr>
          <p:cNvPr id="9" name="Прямоугольник 8"/>
          <p:cNvSpPr/>
          <p:nvPr/>
        </p:nvSpPr>
        <p:spPr>
          <a:xfrm>
            <a:off x="4595805" y="6215085"/>
            <a:ext cx="2643207" cy="369332"/>
          </a:xfrm>
          <a:prstGeom prst="rect">
            <a:avLst/>
          </a:prstGeom>
          <a:noFill/>
        </p:spPr>
        <p:txBody>
          <a:bodyPr wrap="square">
            <a:spAutoFit/>
          </a:bodyPr>
          <a:lstStyle/>
          <a:p>
            <a:r>
              <a:rPr lang="ru-RU" b="1" dirty="0" smtClean="0">
                <a:solidFill>
                  <a:srgbClr val="0070C0"/>
                </a:solidFill>
                <a:latin typeface="Arial" panose="020B0604020202020204" pitchFamily="34" charset="0"/>
              </a:rPr>
              <a:t>Алматы, 2025 </a:t>
            </a:r>
            <a:r>
              <a:rPr lang="ru-RU" b="1" dirty="0" err="1" smtClean="0">
                <a:solidFill>
                  <a:srgbClr val="0070C0"/>
                </a:solidFill>
                <a:latin typeface="Arial" panose="020B0604020202020204" pitchFamily="34" charset="0"/>
              </a:rPr>
              <a:t>жыл</a:t>
            </a:r>
            <a:endParaRPr lang="ru-RU" b="1" dirty="0" smtClean="0">
              <a:solidFill>
                <a:srgbClr val="0070C0"/>
              </a:solidFill>
              <a:latin typeface="Arial" panose="020B0604020202020204" pitchFamily="34" charset="0"/>
            </a:endParaRPr>
          </a:p>
        </p:txBody>
      </p:sp>
      <p:sp>
        <p:nvSpPr>
          <p:cNvPr id="33793" name="Rectangle 1"/>
          <p:cNvSpPr>
            <a:spLocks noChangeArrowheads="1"/>
          </p:cNvSpPr>
          <p:nvPr/>
        </p:nvSpPr>
        <p:spPr bwMode="auto">
          <a:xfrm>
            <a:off x="523836" y="1643050"/>
            <a:ext cx="11144328" cy="959245"/>
          </a:xfrm>
          <a:prstGeom prst="rect">
            <a:avLst/>
          </a:prstGeom>
          <a:solidFill>
            <a:schemeClr val="bg1"/>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lvl="0" algn="ctr" fontAlgn="base">
              <a:spcBef>
                <a:spcPct val="0"/>
              </a:spcBef>
              <a:spcAft>
                <a:spcPct val="0"/>
              </a:spcAft>
            </a:pPr>
            <a:r>
              <a:rPr kumimoji="0" lang="ru-RU" sz="3200" b="1" i="0" u="none" strike="noStrike" cap="none" normalizeH="0" baseline="0" dirty="0" smtClean="0">
                <a:ln>
                  <a:noFill/>
                </a:ln>
                <a:solidFill>
                  <a:srgbClr val="3333FF"/>
                </a:solidFill>
                <a:effectLst/>
                <a:latin typeface="Arial" pitchFamily="34" charset="0"/>
                <a:cs typeface="Arial" pitchFamily="34" charset="0"/>
              </a:rPr>
              <a:t>«ҚАЗАҚСТАННЫҢ ҚҰС </a:t>
            </a:r>
            <a:r>
              <a:rPr lang="ru-RU" sz="3200" b="1" dirty="0" smtClean="0">
                <a:solidFill>
                  <a:srgbClr val="3333FF"/>
                </a:solidFill>
                <a:latin typeface="Arial" pitchFamily="34" charset="0"/>
                <a:cs typeface="Arial" pitchFamily="34" charset="0"/>
              </a:rPr>
              <a:t>ШАРУАШЫЛЫҒЫНДА ДУАЛДЫ БІЛІМ БЕРУ ЖҮЙЕСІН ЖҮЗЕГЕ АСЫРУ</a:t>
            </a:r>
            <a:r>
              <a:rPr kumimoji="0" lang="ru-RU" sz="3200" b="1" i="0" u="none" strike="noStrike" cap="none" normalizeH="0" baseline="0" dirty="0" smtClean="0">
                <a:ln>
                  <a:noFill/>
                </a:ln>
                <a:solidFill>
                  <a:srgbClr val="3333FF"/>
                </a:solidFill>
                <a:effectLst/>
                <a:latin typeface="Arial" pitchFamily="34" charset="0"/>
                <a:cs typeface="Arial" pitchFamily="34" charset="0"/>
              </a:rPr>
              <a:t>» </a:t>
            </a:r>
          </a:p>
        </p:txBody>
      </p:sp>
      <p:pic>
        <p:nvPicPr>
          <p:cNvPr id="8" name="Picture 2"/>
          <p:cNvPicPr>
            <a:picLocks noChangeAspect="1" noChangeArrowheads="1"/>
          </p:cNvPicPr>
          <p:nvPr/>
        </p:nvPicPr>
        <p:blipFill>
          <a:blip r:embed="rId5"/>
          <a:srcRect/>
          <a:stretch>
            <a:fillRect/>
          </a:stretch>
        </p:blipFill>
        <p:spPr bwMode="auto">
          <a:xfrm>
            <a:off x="0" y="3000372"/>
            <a:ext cx="4500595" cy="3071834"/>
          </a:xfrm>
          <a:prstGeom prst="rect">
            <a:avLst/>
          </a:prstGeom>
          <a:noFill/>
          <a:ln w="9525">
            <a:noFill/>
            <a:miter lim="800000"/>
            <a:headEnd/>
            <a:tailEnd/>
          </a:ln>
          <a:effectLst/>
        </p:spPr>
      </p:pic>
      <p:pic>
        <p:nvPicPr>
          <p:cNvPr id="11" name="Picture 2" descr="https://sun9-38.userapi.com/impg/c858324/v858324636/1c51f4/2YnW7FJzhZk.jpg?size=870x400&amp;quality=96&amp;sign=7ac5f8db8739b43f4def639e6e3be0f1&amp;type=album"/>
          <p:cNvPicPr>
            <a:picLocks noChangeAspect="1" noChangeArrowheads="1"/>
          </p:cNvPicPr>
          <p:nvPr/>
        </p:nvPicPr>
        <p:blipFill>
          <a:blip r:embed="rId6"/>
          <a:srcRect/>
          <a:stretch>
            <a:fillRect/>
          </a:stretch>
        </p:blipFill>
        <p:spPr bwMode="auto">
          <a:xfrm>
            <a:off x="7667636" y="3000372"/>
            <a:ext cx="4381491" cy="3143272"/>
          </a:xfrm>
          <a:prstGeom prst="rect">
            <a:avLst/>
          </a:prstGeom>
          <a:noFill/>
        </p:spPr>
      </p:pic>
      <p:pic>
        <p:nvPicPr>
          <p:cNvPr id="12" name="Picture 3"/>
          <p:cNvPicPr>
            <a:picLocks noChangeAspect="1" noChangeArrowheads="1"/>
          </p:cNvPicPr>
          <p:nvPr/>
        </p:nvPicPr>
        <p:blipFill>
          <a:blip r:embed="rId7"/>
          <a:srcRect/>
          <a:stretch>
            <a:fillRect/>
          </a:stretch>
        </p:blipFill>
        <p:spPr bwMode="auto">
          <a:xfrm>
            <a:off x="4167174" y="3000372"/>
            <a:ext cx="3571900" cy="3143272"/>
          </a:xfrm>
          <a:prstGeom prst="rect">
            <a:avLst/>
          </a:prstGeom>
          <a:noFill/>
          <a:ln w="9525">
            <a:noFill/>
            <a:miter lim="800000"/>
            <a:headEnd/>
            <a:tailEnd/>
          </a:ln>
        </p:spPr>
      </p:pic>
      <p:pic>
        <p:nvPicPr>
          <p:cNvPr id="13" name="Рисунок 12"/>
          <p:cNvPicPr>
            <a:picLocks noChangeAspect="1"/>
          </p:cNvPicPr>
          <p:nvPr/>
        </p:nvPicPr>
        <p:blipFill>
          <a:blip r:embed="rId8"/>
          <a:stretch>
            <a:fillRect/>
          </a:stretch>
        </p:blipFill>
        <p:spPr>
          <a:xfrm>
            <a:off x="5519936" y="68557"/>
            <a:ext cx="1503052" cy="150305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srcRect/>
          <a:stretch>
            <a:fillRect/>
          </a:stretch>
        </p:blipFill>
        <p:spPr bwMode="auto">
          <a:xfrm>
            <a:off x="4095739" y="1428736"/>
            <a:ext cx="8429684" cy="5072074"/>
          </a:xfrm>
          <a:prstGeom prst="rect">
            <a:avLst/>
          </a:prstGeom>
          <a:noFill/>
          <a:ln w="9525">
            <a:noFill/>
            <a:miter lim="800000"/>
            <a:headEnd/>
            <a:tailEnd/>
          </a:ln>
          <a:effectLst/>
        </p:spPr>
      </p:pic>
      <p:sp>
        <p:nvSpPr>
          <p:cNvPr id="2" name="Прямоугольник 1"/>
          <p:cNvSpPr/>
          <p:nvPr/>
        </p:nvSpPr>
        <p:spPr>
          <a:xfrm>
            <a:off x="881027" y="1785931"/>
            <a:ext cx="6096000" cy="4524315"/>
          </a:xfrm>
          <a:prstGeom prst="rect">
            <a:avLst/>
          </a:prstGeom>
        </p:spPr>
        <p:txBody>
          <a:bodyPr>
            <a:spAutoFit/>
          </a:bodyPr>
          <a:lstStyle/>
          <a:p>
            <a:pPr marL="342900" indent="-342900">
              <a:buFont typeface="+mj-lt"/>
              <a:buAutoNum type="arabicPeriod"/>
            </a:pPr>
            <a:r>
              <a:rPr lang="kk-KZ" sz="2400" b="1" dirty="0" smtClean="0"/>
              <a:t>Білім беру құнын төмендету; </a:t>
            </a:r>
          </a:p>
          <a:p>
            <a:pPr marL="342900" indent="-342900">
              <a:buFont typeface="+mj-lt"/>
              <a:buAutoNum type="arabicPeriod"/>
            </a:pPr>
            <a:endParaRPr lang="kk-KZ" sz="2400" b="1" dirty="0" smtClean="0"/>
          </a:p>
          <a:p>
            <a:pPr marL="342900" indent="-342900">
              <a:buFont typeface="+mj-lt"/>
              <a:buAutoNum type="arabicPeriod"/>
            </a:pPr>
            <a:r>
              <a:rPr lang="kk-KZ" sz="2400" b="1" dirty="0" smtClean="0"/>
              <a:t>Кадрлар тапшылығы мәселесін шешу; </a:t>
            </a:r>
          </a:p>
          <a:p>
            <a:pPr marL="342900" indent="-342900">
              <a:buFont typeface="+mj-lt"/>
              <a:buAutoNum type="arabicPeriod"/>
            </a:pPr>
            <a:endParaRPr lang="kk-KZ" sz="2400" b="1" dirty="0" smtClean="0"/>
          </a:p>
          <a:p>
            <a:pPr marL="342900" indent="-342900">
              <a:buFont typeface="+mj-lt"/>
              <a:buAutoNum type="arabicPeriod"/>
            </a:pPr>
            <a:r>
              <a:rPr lang="kk-KZ" sz="2400" b="1" dirty="0" smtClean="0"/>
              <a:t>Мемлекеттік бюджетті үнемдеу, әлеуметтендіру; </a:t>
            </a:r>
          </a:p>
          <a:p>
            <a:pPr marL="342900" indent="-342900">
              <a:buFont typeface="+mj-lt"/>
              <a:buAutoNum type="arabicPeriod"/>
            </a:pPr>
            <a:endParaRPr lang="kk-KZ" sz="2400" b="1" dirty="0" smtClean="0"/>
          </a:p>
          <a:p>
            <a:pPr marL="342900" indent="-342900">
              <a:buFont typeface="+mj-lt"/>
              <a:buAutoNum type="arabicPeriod"/>
            </a:pPr>
            <a:r>
              <a:rPr lang="kk-KZ" sz="2400" b="1" dirty="0" smtClean="0"/>
              <a:t>Қаражатты мақсатты пайдалану; </a:t>
            </a:r>
          </a:p>
          <a:p>
            <a:pPr marL="342900" indent="-342900">
              <a:buFont typeface="+mj-lt"/>
              <a:buAutoNum type="arabicPeriod"/>
            </a:pPr>
            <a:endParaRPr lang="kk-KZ" sz="2400" b="1" dirty="0" smtClean="0"/>
          </a:p>
          <a:p>
            <a:pPr marL="342900" indent="-342900">
              <a:buFont typeface="+mj-lt"/>
              <a:buAutoNum type="arabicPeriod"/>
            </a:pPr>
            <a:r>
              <a:rPr lang="kk-KZ" sz="2400" b="1" dirty="0" smtClean="0"/>
              <a:t>Иновациялық процестерді жеделдету.</a:t>
            </a:r>
            <a:endParaRPr lang="ru-RU" sz="2400" b="1" dirty="0"/>
          </a:p>
        </p:txBody>
      </p:sp>
      <p:sp>
        <p:nvSpPr>
          <p:cNvPr id="3" name="Прямоугольник 2"/>
          <p:cNvSpPr/>
          <p:nvPr/>
        </p:nvSpPr>
        <p:spPr>
          <a:xfrm>
            <a:off x="3667108" y="642918"/>
            <a:ext cx="4459234" cy="523220"/>
          </a:xfrm>
          <a:prstGeom prst="rect">
            <a:avLst/>
          </a:prstGeom>
          <a:solidFill>
            <a:schemeClr val="accent1"/>
          </a:solidFill>
        </p:spPr>
        <p:txBody>
          <a:bodyPr wrap="none">
            <a:spAutoFit/>
          </a:bodyPr>
          <a:lstStyle/>
          <a:p>
            <a:r>
              <a:rPr lang="kk-KZ" sz="2400" b="1" dirty="0" smtClean="0">
                <a:solidFill>
                  <a:schemeClr val="bg1"/>
                </a:solidFill>
              </a:rPr>
              <a:t>Мемлекет және қоғам </a:t>
            </a:r>
            <a:r>
              <a:rPr lang="kk-KZ" sz="2800" b="1" dirty="0" smtClean="0">
                <a:solidFill>
                  <a:schemeClr val="bg1"/>
                </a:solidFill>
              </a:rPr>
              <a:t>үшін </a:t>
            </a:r>
            <a:endParaRPr lang="ru-RU" sz="2800" b="1" dirty="0">
              <a:solidFill>
                <a:schemeClr val="bg1"/>
              </a:solidFill>
            </a:endParaRPr>
          </a:p>
        </p:txBody>
      </p:sp>
      <p:pic>
        <p:nvPicPr>
          <p:cNvPr id="1026" name="Picture 2"/>
          <p:cNvPicPr>
            <a:picLocks noChangeAspect="1" noChangeArrowheads="1"/>
          </p:cNvPicPr>
          <p:nvPr/>
        </p:nvPicPr>
        <p:blipFill>
          <a:blip r:embed="rId4" cstate="print"/>
          <a:srcRect/>
          <a:stretch>
            <a:fillRect/>
          </a:stretch>
        </p:blipFill>
        <p:spPr bwMode="auto">
          <a:xfrm>
            <a:off x="1" y="7"/>
            <a:ext cx="2881291" cy="1357297"/>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9334480" y="0"/>
            <a:ext cx="2857520" cy="14287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0882349" y="5000642"/>
            <a:ext cx="1309655" cy="1652575"/>
          </a:xfrm>
          <a:prstGeom prst="rect">
            <a:avLst/>
          </a:prstGeom>
          <a:noFill/>
          <a:ln w="9525">
            <a:noFill/>
            <a:miter lim="800000"/>
            <a:headEnd/>
            <a:tailEnd/>
          </a:ln>
          <a:effectLst/>
        </p:spPr>
      </p:pic>
      <p:sp>
        <p:nvSpPr>
          <p:cNvPr id="2" name="Прямоугольник 1"/>
          <p:cNvSpPr/>
          <p:nvPr/>
        </p:nvSpPr>
        <p:spPr>
          <a:xfrm>
            <a:off x="3" y="3214686"/>
            <a:ext cx="9001188" cy="923330"/>
          </a:xfrm>
          <a:prstGeom prst="rect">
            <a:avLst/>
          </a:prstGeom>
          <a:solidFill>
            <a:schemeClr val="bg1"/>
          </a:solidFill>
        </p:spPr>
        <p:txBody>
          <a:bodyPr wrap="square">
            <a:spAutoFit/>
          </a:bodyPr>
          <a:lstStyle/>
          <a:p>
            <a:r>
              <a:rPr lang="ru-RU" dirty="0" smtClean="0"/>
              <a:t/>
            </a:r>
            <a:br>
              <a:rPr lang="ru-RU" dirty="0" smtClean="0"/>
            </a:br>
            <a:r>
              <a:rPr lang="ru-RU" dirty="0" smtClean="0">
                <a:solidFill>
                  <a:srgbClr val="3333FF"/>
                </a:solidFill>
              </a:rPr>
              <a:t/>
            </a:r>
            <a:br>
              <a:rPr lang="ru-RU" dirty="0" smtClean="0">
                <a:solidFill>
                  <a:srgbClr val="3333FF"/>
                </a:solidFill>
              </a:rPr>
            </a:br>
            <a:endParaRPr lang="ru-RU" dirty="0" smtClean="0"/>
          </a:p>
        </p:txBody>
      </p:sp>
      <p:sp>
        <p:nvSpPr>
          <p:cNvPr id="4" name="Прямоугольник 3"/>
          <p:cNvSpPr/>
          <p:nvPr/>
        </p:nvSpPr>
        <p:spPr>
          <a:xfrm>
            <a:off x="0" y="6"/>
            <a:ext cx="12192000" cy="646331"/>
          </a:xfrm>
          <a:prstGeom prst="rect">
            <a:avLst/>
          </a:prstGeom>
          <a:solidFill>
            <a:srgbClr val="0070C0"/>
          </a:solidFill>
        </p:spPr>
        <p:txBody>
          <a:bodyPr wrap="square">
            <a:spAutoFit/>
          </a:bodyPr>
          <a:lstStyle/>
          <a:p>
            <a:pPr algn="ctr"/>
            <a:r>
              <a:rPr lang="ru-RU" b="1" dirty="0" smtClean="0">
                <a:solidFill>
                  <a:schemeClr val="bg1"/>
                </a:solidFill>
                <a:latin typeface="Arial" pitchFamily="34" charset="0"/>
                <a:cs typeface="Arial" pitchFamily="34" charset="0"/>
              </a:rPr>
              <a:t>ҚАЗАҚСТАННЫҢ  ҚҰС ШАРУАШЫЛЫҒЫНДА</a:t>
            </a:r>
            <a:endParaRPr lang="ru-RU" b="1" dirty="0" smtClean="0">
              <a:solidFill>
                <a:schemeClr val="bg1"/>
              </a:solidFill>
            </a:endParaRPr>
          </a:p>
          <a:p>
            <a:pPr algn="ctr"/>
            <a:r>
              <a:rPr lang="ru-RU" b="1" dirty="0" smtClean="0">
                <a:solidFill>
                  <a:schemeClr val="bg1"/>
                </a:solidFill>
                <a:latin typeface="Arial" pitchFamily="34" charset="0"/>
                <a:cs typeface="Arial" pitchFamily="34" charset="0"/>
              </a:rPr>
              <a:t> ДУАЛЬДЫ БІЛІМ БЕРУДІ ЖҮЗЕГЕ АСЫРУ</a:t>
            </a:r>
            <a:endParaRPr lang="ru-RU" b="1" dirty="0">
              <a:solidFill>
                <a:schemeClr val="bg1"/>
              </a:solidFill>
            </a:endParaRPr>
          </a:p>
        </p:txBody>
      </p:sp>
      <p:sp>
        <p:nvSpPr>
          <p:cNvPr id="6" name="Прямоугольник 5"/>
          <p:cNvSpPr/>
          <p:nvPr/>
        </p:nvSpPr>
        <p:spPr>
          <a:xfrm>
            <a:off x="4387135" y="3244334"/>
            <a:ext cx="3417730" cy="369332"/>
          </a:xfrm>
          <a:prstGeom prst="rect">
            <a:avLst/>
          </a:prstGeom>
        </p:spPr>
        <p:txBody>
          <a:bodyPr wrap="none">
            <a:spAutoFit/>
          </a:bodyPr>
          <a:lstStyle/>
          <a:p>
            <a:r>
              <a:rPr lang="ru-RU" b="1" dirty="0" smtClean="0">
                <a:solidFill>
                  <a:schemeClr val="bg1"/>
                </a:solidFill>
                <a:latin typeface="Arial" panose="020B0604020202020204" pitchFamily="34" charset="0"/>
              </a:rPr>
              <a:t>птицеводческой отрасли РК</a:t>
            </a:r>
            <a:endParaRPr lang="ru-RU" dirty="0">
              <a:solidFill>
                <a:schemeClr val="bg1"/>
              </a:solidFill>
            </a:endParaRPr>
          </a:p>
        </p:txBody>
      </p:sp>
      <p:sp>
        <p:nvSpPr>
          <p:cNvPr id="20481" name="Rectangle 1"/>
          <p:cNvSpPr>
            <a:spLocks noChangeArrowheads="1"/>
          </p:cNvSpPr>
          <p:nvPr/>
        </p:nvSpPr>
        <p:spPr bwMode="auto">
          <a:xfrm>
            <a:off x="0" y="1214428"/>
            <a:ext cx="12192000" cy="1882575"/>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err="1" smtClean="0">
                <a:ln>
                  <a:noFill/>
                </a:ln>
                <a:effectLst/>
                <a:cs typeface="Arial" pitchFamily="34" charset="0"/>
              </a:rPr>
              <a:t>Дәстүрлі білім</a:t>
            </a:r>
            <a:r>
              <a:rPr kumimoji="0" lang="ru-RU" sz="2000" b="1" i="0" u="none" strike="noStrike" cap="none" normalizeH="0" baseline="0" dirty="0" smtClean="0">
                <a:ln>
                  <a:noFill/>
                </a:ln>
                <a:effectLst/>
                <a:cs typeface="Arial" pitchFamily="34" charset="0"/>
              </a:rPr>
              <a:t> </a:t>
            </a:r>
            <a:r>
              <a:rPr kumimoji="0" lang="ru-RU" sz="2000" b="1" i="0" u="none" strike="noStrike" cap="none" normalizeH="0" baseline="0" dirty="0" err="1" smtClean="0">
                <a:ln>
                  <a:noFill/>
                </a:ln>
                <a:effectLst/>
                <a:cs typeface="Arial" pitchFamily="34" charset="0"/>
              </a:rPr>
              <a:t>берудің негізгі</a:t>
            </a:r>
            <a:r>
              <a:rPr kumimoji="0" lang="ru-RU" sz="2000" b="1" i="0" u="none" strike="noStrike" cap="none" normalizeH="0" baseline="0" dirty="0" smtClean="0">
                <a:ln>
                  <a:noFill/>
                </a:ln>
                <a:effectLst/>
                <a:cs typeface="Arial" pitchFamily="34" charset="0"/>
              </a:rPr>
              <a:t> </a:t>
            </a:r>
            <a:r>
              <a:rPr kumimoji="0" lang="ru-RU" sz="2000" b="1" i="0" u="none" strike="noStrike" cap="none" normalizeH="0" baseline="0" dirty="0" err="1" smtClean="0">
                <a:ln>
                  <a:noFill/>
                </a:ln>
                <a:effectLst/>
                <a:cs typeface="Arial" pitchFamily="34" charset="0"/>
              </a:rPr>
              <a:t>мәселесі:</a:t>
            </a:r>
            <a:r>
              <a:rPr kumimoji="0" lang="ru-RU" sz="2000" b="1"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кәсіптік білім</a:t>
            </a:r>
            <a:r>
              <a:rPr kumimoji="0" lang="ru-RU" sz="2000" b="0" i="0" u="none" strike="noStrike" cap="none" normalizeH="0" baseline="0" dirty="0" smtClean="0">
                <a:ln>
                  <a:noFill/>
                </a:ln>
                <a:effectLst/>
                <a:cs typeface="Arial" pitchFamily="34" charset="0"/>
              </a:rPr>
              <a:t> беру </a:t>
            </a:r>
            <a:r>
              <a:rPr kumimoji="0" lang="ru-RU" sz="2000" b="0" i="0" u="none" strike="noStrike" cap="none" normalizeH="0" baseline="0" dirty="0" err="1" smtClean="0">
                <a:ln>
                  <a:noFill/>
                </a:ln>
                <a:effectLst/>
                <a:cs typeface="Arial" pitchFamily="34" charset="0"/>
              </a:rPr>
              <a:t>түлектерінің бәсекеге қабілеттілігінің төмендігі</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беру </a:t>
            </a:r>
            <a:r>
              <a:rPr kumimoji="0" lang="ru-RU" sz="2000" b="0" i="0" u="none" strike="noStrike" cap="none" normalizeH="0" baseline="0" dirty="0" err="1" smtClean="0">
                <a:ln>
                  <a:noFill/>
                </a:ln>
                <a:effectLst/>
                <a:cs typeface="Arial" pitchFamily="34" charset="0"/>
              </a:rPr>
              <a:t>нәтижелері </a:t>
            </a:r>
            <a:r>
              <a:rPr kumimoji="0" lang="ru-RU" sz="2000" b="0" i="0" u="none" strike="noStrike" cap="none" normalizeH="0" baseline="0" dirty="0" smtClean="0">
                <a:ln>
                  <a:noFill/>
                </a:ln>
                <a:effectLst/>
                <a:cs typeface="Arial" pitchFamily="34" charset="0"/>
              </a:rPr>
              <a:t>мен </a:t>
            </a:r>
            <a:r>
              <a:rPr kumimoji="0" lang="ru-RU" sz="2000" b="0" i="0" u="none" strike="noStrike" cap="none" normalizeH="0" baseline="0" dirty="0" err="1" smtClean="0">
                <a:ln>
                  <a:noFill/>
                </a:ln>
                <a:effectLst/>
                <a:cs typeface="Arial" pitchFamily="34" charset="0"/>
              </a:rPr>
              <a:t>жұмыс берушілердің талаптары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арасындағы сәйкессіздік</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оқу орындарының түлектері жұмысқа орналасуда</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қиындықтарға </a:t>
            </a:r>
            <a:r>
              <a:rPr kumimoji="0" lang="ru-RU" sz="2000" b="0" i="0" u="none" strike="noStrike" cap="none" normalizeH="0" baseline="0" dirty="0" smtClean="0">
                <a:ln>
                  <a:noFill/>
                </a:ln>
                <a:effectLst/>
                <a:cs typeface="Arial" pitchFamily="34" charset="0"/>
              </a:rPr>
              <a:t>тап </a:t>
            </a:r>
            <a:r>
              <a:rPr kumimoji="0" lang="ru-RU" sz="2000" b="0" i="0" u="none" strike="noStrike" cap="none" normalizeH="0" baseline="0" dirty="0" err="1" smtClean="0">
                <a:ln>
                  <a:noFill/>
                </a:ln>
                <a:effectLst/>
                <a:cs typeface="Arial" pitchFamily="34" charset="0"/>
              </a:rPr>
              <a:t>болады</a:t>
            </a:r>
            <a:r>
              <a:rPr kumimoji="0" lang="ru-RU" sz="2400" b="0" i="0" u="none" strike="noStrike" cap="none" normalizeH="0" baseline="0" dirty="0" smtClean="0">
                <a:ln>
                  <a:noFill/>
                </a:ln>
                <a:effectLst/>
                <a:cs typeface="Arial" pitchFamily="34" charset="0"/>
              </a:rPr>
              <a:t>. </a:t>
            </a:r>
          </a:p>
        </p:txBody>
      </p:sp>
      <p:sp>
        <p:nvSpPr>
          <p:cNvPr id="20482" name="Rectangle 2"/>
          <p:cNvSpPr>
            <a:spLocks noChangeArrowheads="1"/>
          </p:cNvSpPr>
          <p:nvPr/>
        </p:nvSpPr>
        <p:spPr bwMode="auto">
          <a:xfrm>
            <a:off x="1" y="3500441"/>
            <a:ext cx="10882347" cy="3113681"/>
          </a:xfrm>
          <a:prstGeom prst="rect">
            <a:avLst/>
          </a:prstGeom>
          <a:solidFill>
            <a:srgbClr val="F8F9FA"/>
          </a:solidFill>
          <a:ln w="9525">
            <a:solidFill>
              <a:schemeClr val="accent1"/>
            </a:solid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err="1" smtClean="0">
                <a:ln>
                  <a:noFill/>
                </a:ln>
                <a:effectLst/>
                <a:cs typeface="Arial" pitchFamily="34" charset="0"/>
              </a:rPr>
              <a:t>Дуалды</a:t>
            </a:r>
            <a:r>
              <a:rPr kumimoji="0" lang="ru-RU" sz="2000" b="1" i="0" u="none" strike="noStrike" cap="none" normalizeH="0" baseline="0" dirty="0" smtClean="0">
                <a:ln>
                  <a:noFill/>
                </a:ln>
                <a:effectLst/>
                <a:cs typeface="Arial" pitchFamily="34" charset="0"/>
              </a:rPr>
              <a:t> </a:t>
            </a:r>
            <a:r>
              <a:rPr kumimoji="0" lang="ru-RU" sz="2000" b="1" i="0" u="none" strike="noStrike" cap="none" normalizeH="0" baseline="0" dirty="0" err="1" smtClean="0">
                <a:ln>
                  <a:noFill/>
                </a:ln>
                <a:effectLst/>
                <a:cs typeface="Arial" pitchFamily="34" charset="0"/>
              </a:rPr>
              <a:t>оқыту мыналарға мүмкіндік береді</a:t>
            </a:r>
            <a:r>
              <a:rPr kumimoji="0" lang="ru-RU" sz="2000" b="1"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өндіріс технологиясы</a:t>
            </a:r>
            <a:r>
              <a:rPr kumimoji="0" lang="ru-RU" sz="2000" b="0" i="0" u="none" strike="noStrike" cap="none" normalizeH="0" baseline="0" dirty="0" smtClean="0">
                <a:ln>
                  <a:noFill/>
                </a:ln>
                <a:effectLst/>
                <a:cs typeface="Arial" pitchFamily="34" charset="0"/>
              </a:rPr>
              <a:t> мен </a:t>
            </a:r>
            <a:r>
              <a:rPr kumimoji="0" lang="ru-RU" sz="2000" b="0" i="0" u="none" strike="noStrike" cap="none" normalizeH="0" baseline="0" dirty="0" err="1" smtClean="0">
                <a:ln>
                  <a:noFill/>
                </a:ln>
                <a:effectLst/>
                <a:cs typeface="Arial" pitchFamily="34" charset="0"/>
              </a:rPr>
              <a:t>еңбекті ұйымдастырудағы өзгерістерді дер</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кезінде</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анықтау</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жұмыс берушілердің кәсіптерге қойылатын талаптарын</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зерделеу</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жаңа еңбек функциялары</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қажетті қосымша құзыреттерді анықтау;</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еңбек нарығын ескере</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отырып</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беру </a:t>
            </a:r>
            <a:r>
              <a:rPr kumimoji="0" lang="ru-RU" sz="2000" b="0" i="0" u="none" strike="noStrike" cap="none" normalizeH="0" baseline="0" dirty="0" err="1" smtClean="0">
                <a:ln>
                  <a:noFill/>
                </a:ln>
                <a:effectLst/>
                <a:cs typeface="Arial" pitchFamily="34" charset="0"/>
              </a:rPr>
              <a:t>бағдарламасын қалыптастыру</a:t>
            </a:r>
            <a:r>
              <a:rPr kumimoji="0" lang="ru-RU" sz="2400" b="0" i="0" u="none" strike="noStrike" cap="none" normalizeH="0" baseline="0" dirty="0" smtClean="0">
                <a:ln>
                  <a:noFill/>
                </a:ln>
                <a:effectLst/>
                <a:cs typeface="Arial" pitchFamily="34" charset="0"/>
              </a:rPr>
              <a:t>. </a:t>
            </a:r>
          </a:p>
        </p:txBody>
      </p:sp>
      <p:sp>
        <p:nvSpPr>
          <p:cNvPr id="20483" name="Rectangle 3"/>
          <p:cNvSpPr>
            <a:spLocks noChangeArrowheads="1"/>
          </p:cNvSpPr>
          <p:nvPr/>
        </p:nvSpPr>
        <p:spPr bwMode="auto">
          <a:xfrm>
            <a:off x="523837" y="714357"/>
            <a:ext cx="8786875" cy="405247"/>
          </a:xfrm>
          <a:prstGeom prst="rect">
            <a:avLst/>
          </a:prstGeom>
          <a:solidFill>
            <a:schemeClr val="accent1"/>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err="1" smtClean="0">
                <a:ln>
                  <a:noFill/>
                </a:ln>
                <a:solidFill>
                  <a:schemeClr val="bg1"/>
                </a:solidFill>
                <a:effectLst/>
                <a:cs typeface="Arial" pitchFamily="34" charset="0"/>
              </a:rPr>
              <a:t>Дәстүрлі және дуальды</a:t>
            </a:r>
            <a:r>
              <a:rPr kumimoji="0" lang="ru-RU" sz="2800" b="0" i="0" u="none" strike="noStrike" cap="none" normalizeH="0" baseline="0" dirty="0" smtClean="0">
                <a:ln>
                  <a:noFill/>
                </a:ln>
                <a:solidFill>
                  <a:schemeClr val="bg1"/>
                </a:solidFill>
                <a:effectLst/>
                <a:cs typeface="Arial" pitchFamily="34" charset="0"/>
              </a:rPr>
              <a:t> </a:t>
            </a:r>
            <a:r>
              <a:rPr kumimoji="0" lang="ru-RU" sz="2800" b="0" i="0" u="none" strike="noStrike" cap="none" normalizeH="0" baseline="0" dirty="0" err="1" smtClean="0">
                <a:ln>
                  <a:noFill/>
                </a:ln>
                <a:solidFill>
                  <a:schemeClr val="bg1"/>
                </a:solidFill>
                <a:effectLst/>
                <a:cs typeface="Arial" pitchFamily="34" charset="0"/>
              </a:rPr>
              <a:t>оқытуды салыстыру</a:t>
            </a:r>
            <a:r>
              <a:rPr kumimoji="0" lang="ru-RU" sz="2800" b="0" i="0" u="none" strike="noStrike" cap="none" normalizeH="0" baseline="0" dirty="0" smtClean="0">
                <a:ln>
                  <a:noFill/>
                </a:ln>
                <a:solidFill>
                  <a:schemeClr val="bg1"/>
                </a:solidFill>
                <a:effectLst/>
                <a:cs typeface="Arial" pitchFamily="34" charset="0"/>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285734"/>
            <a:ext cx="12192000" cy="646331"/>
          </a:xfrm>
          <a:prstGeom prst="rect">
            <a:avLst/>
          </a:prstGeom>
          <a:solidFill>
            <a:srgbClr val="0070C0"/>
          </a:solidFill>
        </p:spPr>
        <p:txBody>
          <a:bodyPr wrap="square">
            <a:spAutoFit/>
          </a:bodyPr>
          <a:lstStyle/>
          <a:p>
            <a:pPr algn="ctr"/>
            <a:r>
              <a:rPr lang="ru-RU" b="1" dirty="0" smtClean="0">
                <a:solidFill>
                  <a:schemeClr val="bg1"/>
                </a:solidFill>
                <a:latin typeface="Arial" pitchFamily="34" charset="0"/>
                <a:cs typeface="Arial" pitchFamily="34" charset="0"/>
              </a:rPr>
              <a:t>ҚАЗАҚСТАННЫҢ  ҚҰС ШАРУАШЫЛЫҒЫНДА</a:t>
            </a:r>
            <a:endParaRPr lang="ru-RU" b="1" dirty="0" smtClean="0">
              <a:solidFill>
                <a:schemeClr val="bg1"/>
              </a:solidFill>
            </a:endParaRPr>
          </a:p>
          <a:p>
            <a:pPr algn="ctr"/>
            <a:r>
              <a:rPr lang="ru-RU" b="1" dirty="0" smtClean="0">
                <a:solidFill>
                  <a:schemeClr val="bg1"/>
                </a:solidFill>
                <a:latin typeface="Arial" pitchFamily="34" charset="0"/>
                <a:cs typeface="Arial" pitchFamily="34" charset="0"/>
              </a:rPr>
              <a:t> ДУАЛЬДЫ БІЛІМ БЕРУДІ ЖҮЗЕГЕ АСЫРУ</a:t>
            </a:r>
            <a:endParaRPr lang="ru-RU" b="1" dirty="0">
              <a:solidFill>
                <a:schemeClr val="bg1"/>
              </a:solidFill>
            </a:endParaRPr>
          </a:p>
        </p:txBody>
      </p:sp>
      <p:pic>
        <p:nvPicPr>
          <p:cNvPr id="17409" name="Picture 1"/>
          <p:cNvPicPr>
            <a:picLocks noChangeAspect="1" noChangeArrowheads="1"/>
          </p:cNvPicPr>
          <p:nvPr/>
        </p:nvPicPr>
        <p:blipFill>
          <a:blip r:embed="rId2"/>
          <a:srcRect/>
          <a:stretch>
            <a:fillRect/>
          </a:stretch>
        </p:blipFill>
        <p:spPr bwMode="auto">
          <a:xfrm>
            <a:off x="8191472" y="2000240"/>
            <a:ext cx="4000528" cy="2357454"/>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cstate="print"/>
          <a:srcRect/>
          <a:stretch>
            <a:fillRect/>
          </a:stretch>
        </p:blipFill>
        <p:spPr bwMode="auto">
          <a:xfrm>
            <a:off x="8239140" y="4429132"/>
            <a:ext cx="3357587" cy="2043088"/>
          </a:xfrm>
          <a:prstGeom prst="rect">
            <a:avLst/>
          </a:prstGeom>
          <a:noFill/>
          <a:ln w="9525">
            <a:noFill/>
            <a:miter lim="800000"/>
            <a:headEnd/>
            <a:tailEnd/>
          </a:ln>
          <a:effectLst/>
        </p:spPr>
      </p:pic>
      <p:sp>
        <p:nvSpPr>
          <p:cNvPr id="21505" name="Rectangle 1"/>
          <p:cNvSpPr>
            <a:spLocks noChangeArrowheads="1"/>
          </p:cNvSpPr>
          <p:nvPr/>
        </p:nvSpPr>
        <p:spPr bwMode="auto">
          <a:xfrm>
            <a:off x="3" y="2000243"/>
            <a:ext cx="7953388" cy="4406343"/>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Түлектердің жұмысқа орналасуының жоғары пайызын</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қамтамасыз етеді</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Өндіріс талаптарына</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барынша</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жақын оқыту</a:t>
            </a:r>
            <a:r>
              <a:rPr kumimoji="0" lang="ru-RU" sz="20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endParaRPr kumimoji="0" lang="ru-RU" sz="2000" b="0" i="0" u="none" strike="noStrike" cap="none" normalizeH="0" baseline="0" dirty="0" smtClean="0">
              <a:ln>
                <a:noFill/>
              </a:ln>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ru-RU" sz="2000" b="0" i="0" u="none" strike="noStrike" cap="none" normalizeH="0" baseline="0" dirty="0" err="1" smtClean="0">
                <a:ln>
                  <a:noFill/>
                </a:ln>
                <a:effectLst/>
                <a:cs typeface="Arial" pitchFamily="34" charset="0"/>
              </a:rPr>
              <a:t>Мамандарды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даярлау</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сапасын</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бағалауды жұмыс берушілер</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жүзеге асырады</a:t>
            </a:r>
            <a:r>
              <a:rPr kumimoji="0" lang="ru-RU" sz="2000" b="0" i="0" u="none" strike="noStrike" cap="none" normalizeH="0" baseline="0" dirty="0" smtClean="0">
                <a:ln>
                  <a:noFill/>
                </a:ln>
                <a:effectLst/>
                <a:cs typeface="Arial" pitchFamily="34" charset="0"/>
              </a:rPr>
              <a:t> </a:t>
            </a:r>
          </a:p>
          <a:p>
            <a:pPr>
              <a:buFont typeface="Wingdings" pitchFamily="2" charset="2"/>
              <a:buChar char="Ø"/>
            </a:pPr>
            <a:endParaRPr kumimoji="0" lang="ru-RU" sz="2000" b="0" i="0" u="none" strike="noStrike" cap="none" normalizeH="0" baseline="0" dirty="0" smtClean="0">
              <a:ln>
                <a:noFill/>
              </a:ln>
              <a:effectLst/>
              <a:cs typeface="Arial" pitchFamily="34" charset="0"/>
            </a:endParaRPr>
          </a:p>
          <a:p>
            <a:pPr>
              <a:buFont typeface="Wingdings" pitchFamily="2" charset="2"/>
              <a:buChar char="Ø"/>
            </a:pPr>
            <a:r>
              <a:rPr kumimoji="0" lang="ru-RU" sz="2000" b="0" i="0" u="none" strike="noStrike" cap="none" normalizeH="0" baseline="0" dirty="0" err="1" smtClean="0">
                <a:ln>
                  <a:noFill/>
                </a:ln>
                <a:effectLst/>
                <a:cs typeface="Arial" pitchFamily="34" charset="0"/>
              </a:rPr>
              <a:t>Жұмыс берушілер</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болашақ мамандардың дайындық деңгейін тікелей</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өндірістік ортада</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бағалауға мүмкіндік алады</a:t>
            </a:r>
            <a:r>
              <a:rPr kumimoji="0" lang="ru-RU" sz="2000" b="0" i="0" u="none" strike="noStrike" cap="none" normalizeH="0" baseline="0" dirty="0" smtClean="0">
                <a:ln>
                  <a:noFill/>
                </a:ln>
                <a:effectLst/>
                <a:cs typeface="Arial" pitchFamily="34" charset="0"/>
              </a:rPr>
              <a:t> </a:t>
            </a:r>
          </a:p>
          <a:p>
            <a:pPr>
              <a:buFont typeface="Wingdings" pitchFamily="2" charset="2"/>
              <a:buChar char="Ø"/>
            </a:pPr>
            <a:endParaRPr lang="ru-RU" sz="2000" dirty="0" smtClean="0">
              <a:cs typeface="Arial" pitchFamily="34" charset="0"/>
            </a:endParaRPr>
          </a:p>
          <a:p>
            <a:pPr>
              <a:buFont typeface="Wingdings" pitchFamily="2" charset="2"/>
              <a:buChar char="Ø"/>
            </a:pPr>
            <a:r>
              <a:rPr lang="ru-RU" sz="2000" dirty="0" err="1" smtClean="0">
                <a:cs typeface="Arial" pitchFamily="34" charset="0"/>
              </a:rPr>
              <a:t>Дуальды</a:t>
            </a:r>
            <a:r>
              <a:rPr lang="ru-RU" sz="2000" dirty="0" smtClean="0">
                <a:cs typeface="Arial" pitchFamily="34" charset="0"/>
              </a:rPr>
              <a:t> </a:t>
            </a:r>
            <a:r>
              <a:rPr lang="ru-RU" sz="2000" dirty="0" err="1" smtClean="0">
                <a:cs typeface="Arial" pitchFamily="34" charset="0"/>
              </a:rPr>
              <a:t>оқу жүйесімен оқыған оқушы белгілі</a:t>
            </a:r>
            <a:r>
              <a:rPr lang="ru-RU" sz="2000" dirty="0" smtClean="0">
                <a:cs typeface="Arial" pitchFamily="34" charset="0"/>
              </a:rPr>
              <a:t> </a:t>
            </a:r>
            <a:r>
              <a:rPr lang="ru-RU" sz="2000" dirty="0" err="1" smtClean="0">
                <a:cs typeface="Arial" pitchFamily="34" charset="0"/>
              </a:rPr>
              <a:t>құзыреттерді меңгерген кәсіби маман</a:t>
            </a:r>
            <a:r>
              <a:rPr lang="ru-RU" sz="2000" dirty="0" smtClean="0">
                <a:cs typeface="Arial" pitchFamily="34" charset="0"/>
              </a:rPr>
              <a:t> </a:t>
            </a:r>
            <a:r>
              <a:rPr lang="ru-RU" sz="2000" dirty="0" err="1" smtClean="0">
                <a:cs typeface="Arial" pitchFamily="34" charset="0"/>
              </a:rPr>
              <a:t>болып</a:t>
            </a:r>
            <a:r>
              <a:rPr lang="ru-RU" sz="2000" dirty="0" smtClean="0">
                <a:cs typeface="Arial" pitchFamily="34" charset="0"/>
              </a:rPr>
              <a:t> </a:t>
            </a:r>
            <a:r>
              <a:rPr lang="ru-RU" sz="2000" dirty="0" err="1" smtClean="0">
                <a:cs typeface="Arial" pitchFamily="34" charset="0"/>
              </a:rPr>
              <a:t>қалыптасады</a:t>
            </a:r>
            <a:r>
              <a:rPr lang="ru-RU" sz="2400" dirty="0" err="1" smtClean="0">
                <a:cs typeface="Arial" pitchFamily="34" charset="0"/>
              </a:rPr>
              <a:t>.</a:t>
            </a:r>
            <a:endParaRPr lang="ru-RU" sz="2400" dirty="0" smtClean="0">
              <a:cs typeface="Arial" pitchFamily="34" charset="0"/>
            </a:endParaRPr>
          </a:p>
          <a:p>
            <a:pPr marL="0" marR="0" lvl="0" indent="0" algn="l" defTabSz="914400" rtl="0" eaLnBrk="1" fontAlgn="base" latinLnBrk="0" hangingPunct="1">
              <a:lnSpc>
                <a:spcPct val="100000"/>
              </a:lnSpc>
              <a:spcBef>
                <a:spcPct val="0"/>
              </a:spcBef>
              <a:spcAft>
                <a:spcPct val="0"/>
              </a:spcAft>
              <a:buClrTx/>
              <a:buSzTx/>
              <a:tabLst/>
            </a:pPr>
            <a:r>
              <a:rPr kumimoji="0" lang="kk-KZ" sz="2400" b="0" i="0" u="none" strike="noStrike" cap="none" normalizeH="0" baseline="0" dirty="0" smtClean="0">
                <a:ln>
                  <a:noFill/>
                </a:ln>
                <a:solidFill>
                  <a:srgbClr val="0070C0"/>
                </a:solidFill>
                <a:effectLst/>
                <a:latin typeface="Arial" pitchFamily="34" charset="0"/>
                <a:cs typeface="Arial" pitchFamily="34" charset="0"/>
              </a:rPr>
              <a:t> </a:t>
            </a:r>
            <a:endParaRPr kumimoji="0" lang="ru-RU" sz="2400" b="0" i="0" u="none" strike="noStrike" cap="none" normalizeH="0" baseline="0" dirty="0" smtClean="0">
              <a:ln>
                <a:noFill/>
              </a:ln>
              <a:solidFill>
                <a:srgbClr val="0070C0"/>
              </a:solidFill>
              <a:effectLst/>
              <a:latin typeface="Arial" pitchFamily="34" charset="0"/>
              <a:cs typeface="Arial" pitchFamily="34" charset="0"/>
            </a:endParaRPr>
          </a:p>
        </p:txBody>
      </p:sp>
      <p:sp>
        <p:nvSpPr>
          <p:cNvPr id="21506" name="Rectangle 2"/>
          <p:cNvSpPr>
            <a:spLocks noChangeArrowheads="1"/>
          </p:cNvSpPr>
          <p:nvPr/>
        </p:nvSpPr>
        <p:spPr bwMode="auto">
          <a:xfrm>
            <a:off x="309525" y="1214423"/>
            <a:ext cx="11882479" cy="682246"/>
          </a:xfrm>
          <a:prstGeom prst="rect">
            <a:avLst/>
          </a:prstGeom>
          <a:solidFill>
            <a:schemeClr val="accent1"/>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algn="ctr"/>
            <a:r>
              <a:rPr lang="ru-RU" sz="2800" b="1" dirty="0" err="1" smtClean="0">
                <a:solidFill>
                  <a:schemeClr val="bg1"/>
                </a:solidFill>
                <a:cs typeface="Arial" pitchFamily="34" charset="0"/>
              </a:rPr>
              <a:t>Дуалды</a:t>
            </a:r>
            <a:r>
              <a:rPr lang="ru-RU" sz="2800" b="1" dirty="0" smtClean="0">
                <a:solidFill>
                  <a:schemeClr val="bg1"/>
                </a:solidFill>
                <a:cs typeface="Arial" pitchFamily="34" charset="0"/>
              </a:rPr>
              <a:t> </a:t>
            </a:r>
            <a:r>
              <a:rPr lang="ru-RU" sz="2800" b="1" dirty="0" err="1" smtClean="0">
                <a:solidFill>
                  <a:schemeClr val="bg1"/>
                </a:solidFill>
                <a:cs typeface="Arial" pitchFamily="34" charset="0"/>
              </a:rPr>
              <a:t>оқыту жүйесін енгізу</a:t>
            </a:r>
            <a:r>
              <a:rPr lang="ru-RU" sz="2800" b="1" dirty="0" smtClean="0">
                <a:solidFill>
                  <a:schemeClr val="bg1"/>
                </a:solidFill>
                <a:cs typeface="Arial" pitchFamily="34" charset="0"/>
              </a:rPr>
              <a:t> </a:t>
            </a:r>
            <a:r>
              <a:rPr lang="ru-RU" sz="2800" b="1" dirty="0" err="1" smtClean="0">
                <a:solidFill>
                  <a:schemeClr val="bg1"/>
                </a:solidFill>
                <a:cs typeface="Arial" pitchFamily="34" charset="0"/>
              </a:rPr>
              <a:t>арқылы күтілетін нәтижелер</a:t>
            </a:r>
            <a:r>
              <a:rPr lang="ru-RU" sz="2800" b="1" dirty="0" err="1" smtClean="0">
                <a:cs typeface="Arial" pitchFamily="34" charset="0"/>
              </a:rPr>
              <a:t>:</a:t>
            </a:r>
            <a:r>
              <a:rPr lang="ru-RU" dirty="0" smtClean="0"/>
              <a:t/>
            </a:r>
            <a:br>
              <a:rPr lang="ru-RU" dirty="0" smtClean="0"/>
            </a:br>
            <a:r>
              <a:rPr lang="ru-RU" dirty="0" smtClean="0"/>
              <a:t>-</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0" y="785794"/>
            <a:ext cx="9096396" cy="572464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kk-KZ"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Қорытынды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1. Дуалдық жүйе - оқытудың дәстүрлі түрлері мен әдістерінің негізгі кемшілігін, яғни теория мен тәжірибенің арасындағы алшақтықты жояды;</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2. Техникалық және кәсіптік білім беру мекемелері бітіруші түлектерін кәсіпорындарға жұмысқа орналастыру үшін жұмыстанады;</a:t>
            </a:r>
            <a:b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3. Жұмыс берушімен тығыз байланыста жұмыс жасайтын оқу орны болашақ мамандарға қойылатын талаптарды ескеріп отырады;</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4. Әлеуметтік серіктестіктер өндіріс талабына сай, білім алушыға қойылатын біліктілік талаптарды дайындауға, кәсіптік стандарттарды, дуальдық оқыту жүйесі бойынша өзгеретін модульдық бағдарламаны, оқу бағдарламасын дайындауға және оқытушыларды тағылымдамадан өткізуге қатысады;</a:t>
            </a:r>
            <a:b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5. Әлеуметтік серіктестіктер мамандар дайындау бойынша мемлекеттік тапсырманы қалыптастыруға қатысады;</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6. Оқушының кәсіби дайындық деңгейін бағалау және біліктілікті тағайындау үшін құзырлы мамандар мемлекеттік емтихан комиссиясы мүшесі ретінде қатысады;</a:t>
            </a:r>
            <a:b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kk-KZ"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7. Білім алушы дуальдық жүйемен оқыту нәтижесінде белгілі құзіреттерді меңгерген кәсіби дағдыға ие болады;</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8. Оқу орнын бітіруші жұмысқа орналасу мүмкіндігіне ие болады.</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0" y="142852"/>
            <a:ext cx="12192000" cy="830997"/>
          </a:xfrm>
          <a:prstGeom prst="rect">
            <a:avLst/>
          </a:prstGeom>
          <a:solidFill>
            <a:srgbClr val="0070C0"/>
          </a:solidFill>
        </p:spPr>
        <p:txBody>
          <a:bodyPr wrap="square">
            <a:spAutoFit/>
          </a:bodyPr>
          <a:lstStyle/>
          <a:p>
            <a:pPr algn="ctr"/>
            <a:r>
              <a:rPr lang="ru-RU" sz="2400" b="1" dirty="0" smtClean="0">
                <a:solidFill>
                  <a:schemeClr val="bg1"/>
                </a:solidFill>
                <a:cs typeface="Arial" pitchFamily="34" charset="0"/>
              </a:rPr>
              <a:t>ҚАЗАҚСТАННЫҢ  ҚҰС ШАРУАШЫЛЫҒЫНДА</a:t>
            </a:r>
            <a:endParaRPr lang="ru-RU" sz="2400" b="1" dirty="0" smtClean="0">
              <a:solidFill>
                <a:schemeClr val="bg1"/>
              </a:solidFill>
            </a:endParaRPr>
          </a:p>
          <a:p>
            <a:pPr algn="ctr"/>
            <a:r>
              <a:rPr lang="ru-RU" sz="2400" b="1" dirty="0" smtClean="0">
                <a:solidFill>
                  <a:schemeClr val="bg1"/>
                </a:solidFill>
                <a:cs typeface="Arial" pitchFamily="34" charset="0"/>
              </a:rPr>
              <a:t> ДУАЛЬДЫ БІЛІМ БЕРУДІ ЖҮЗЕГЕ АСЫРУ</a:t>
            </a:r>
            <a:endParaRPr lang="ru-RU" sz="2400" b="1" dirty="0">
              <a:solidFill>
                <a:schemeClr val="bg1"/>
              </a:solidFill>
            </a:endParaRPr>
          </a:p>
        </p:txBody>
      </p:sp>
      <p:pic>
        <p:nvPicPr>
          <p:cNvPr id="46082" name="Picture 2"/>
          <p:cNvPicPr>
            <a:picLocks noChangeAspect="1" noChangeArrowheads="1"/>
          </p:cNvPicPr>
          <p:nvPr/>
        </p:nvPicPr>
        <p:blipFill>
          <a:blip r:embed="rId3"/>
          <a:srcRect/>
          <a:stretch>
            <a:fillRect/>
          </a:stretch>
        </p:blipFill>
        <p:spPr bwMode="auto">
          <a:xfrm>
            <a:off x="9239272" y="1571612"/>
            <a:ext cx="2952728" cy="43862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866614"/>
          <a:ext cx="9144000" cy="6010114"/>
          <a:chOff x="0" y="866614"/>
          <a:chExt cx="9144000" cy="6010114"/>
        </a:xfrm>
      </p:grpSpPr>
      <p:sp>
        <p:nvSpPr>
          <p:cNvPr id="4" name="Заголовок 2"/>
          <p:cNvSpPr txBox="1">
            <a:spLocks/>
          </p:cNvSpPr>
          <p:nvPr/>
        </p:nvSpPr>
        <p:spPr>
          <a:xfrm>
            <a:off x="299591" y="2651621"/>
            <a:ext cx="6840760" cy="3096344"/>
          </a:xfrm>
          <a:prstGeom prst="rect">
            <a:avLst/>
          </a:prstGeom>
          <a:noFill/>
        </p:spPr>
        <p:txBody>
          <a:bodyPr/>
          <a:lstStyle>
            <a:lvl1pPr algn="ctr">
              <a:defRPr sz="4400" kern="1200">
                <a:solidFill>
                  <a:schemeClr val="lt1"/>
                </a:solidFill>
              </a:defRPr>
            </a:lvl1pPr>
            <a:extLst/>
          </a:lstStyle>
          <a:p>
            <a:pPr algn="l"/>
            <a:endParaRPr lang="ru-RU" sz="2400" dirty="0">
              <a:solidFill>
                <a:schemeClr val="tx1"/>
              </a:solidFill>
              <a:latin typeface="Century Gothic" panose="020B0502020202020204" pitchFamily="34"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1818" y="857232"/>
            <a:ext cx="5964393" cy="5328592"/>
          </a:xfrm>
          <a:prstGeom prst="rect">
            <a:avLst/>
          </a:prstGeom>
        </p:spPr>
      </p:pic>
      <p:sp>
        <p:nvSpPr>
          <p:cNvPr id="6" name="Rectangle 1"/>
          <p:cNvSpPr>
            <a:spLocks noChangeArrowheads="1"/>
          </p:cNvSpPr>
          <p:nvPr/>
        </p:nvSpPr>
        <p:spPr bwMode="auto">
          <a:xfrm>
            <a:off x="166646" y="1071546"/>
            <a:ext cx="5786479" cy="713024"/>
          </a:xfrm>
          <a:prstGeom prst="rect">
            <a:avLst/>
          </a:prstGeom>
          <a:solidFill>
            <a:schemeClr val="bg1"/>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err="1" smtClean="0">
                <a:ln>
                  <a:noFill/>
                </a:ln>
                <a:effectLst/>
                <a:latin typeface="Arial" pitchFamily="34" charset="0"/>
                <a:cs typeface="Arial" pitchFamily="34" charset="0"/>
              </a:rPr>
              <a:t>Құс шаруашылығындағы өндірістік процестер</a:t>
            </a:r>
            <a:r>
              <a:rPr kumimoji="0" lang="ru-RU" sz="2400" b="1" i="0" u="none" strike="noStrike" cap="none" normalizeH="0" baseline="0" dirty="0" smtClean="0">
                <a:ln>
                  <a:noFill/>
                </a:ln>
                <a:effectLst/>
                <a:latin typeface="Arial" pitchFamily="34" charset="0"/>
                <a:cs typeface="Arial" pitchFamily="34" charset="0"/>
              </a:rPr>
              <a:t> </a:t>
            </a:r>
          </a:p>
        </p:txBody>
      </p:sp>
      <p:sp>
        <p:nvSpPr>
          <p:cNvPr id="30721" name="Rectangle 1"/>
          <p:cNvSpPr>
            <a:spLocks noChangeArrowheads="1"/>
          </p:cNvSpPr>
          <p:nvPr/>
        </p:nvSpPr>
        <p:spPr bwMode="auto">
          <a:xfrm>
            <a:off x="0" y="1857364"/>
            <a:ext cx="6715172" cy="1451688"/>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err="1" smtClean="0">
                <a:ln>
                  <a:noFill/>
                </a:ln>
                <a:effectLst/>
                <a:cs typeface="Calibri" pitchFamily="34" charset="0"/>
              </a:rPr>
              <a:t>Сіздерді</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«Құс шаруашылығындағы өндірістік процестер</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кәсіптік дуалды</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оқу курсына</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Құс шаруашылы</a:t>
            </a:r>
            <a:r>
              <a:rPr kumimoji="0" lang="kk-KZ" sz="2400" b="0" i="0" u="none" strike="noStrike" cap="none" normalizeH="0" baseline="0" dirty="0" smtClean="0">
                <a:ln>
                  <a:noFill/>
                </a:ln>
                <a:effectLst/>
                <a:cs typeface="Calibri" pitchFamily="34" charset="0"/>
              </a:rPr>
              <a:t>ғ</a:t>
            </a:r>
            <a:r>
              <a:rPr kumimoji="0" lang="ru-RU" sz="2400" b="0" i="0" u="none" strike="noStrike" cap="none" normalizeH="0" baseline="0" dirty="0" err="1" smtClean="0">
                <a:ln>
                  <a:noFill/>
                </a:ln>
                <a:effectLst/>
                <a:cs typeface="Calibri" pitchFamily="34" charset="0"/>
              </a:rPr>
              <a:t>ы</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мамандығы бойынша</a:t>
            </a:r>
            <a:r>
              <a:rPr kumimoji="0" lang="ru-RU" sz="2400" b="0" i="0" u="none" strike="noStrike" cap="none" normalizeH="0" baseline="0" dirty="0" smtClean="0">
                <a:ln>
                  <a:noFill/>
                </a:ln>
                <a:effectLst/>
                <a:cs typeface="Calibri" pitchFamily="34" charset="0"/>
              </a:rPr>
              <a:t> </a:t>
            </a:r>
            <a:r>
              <a:rPr kumimoji="0" lang="ru-RU" sz="2400" b="0" i="0" u="none" strike="noStrike" cap="none" normalizeH="0" baseline="0" dirty="0" err="1" smtClean="0">
                <a:ln>
                  <a:noFill/>
                </a:ln>
                <a:effectLst/>
                <a:cs typeface="Calibri" pitchFamily="34" charset="0"/>
              </a:rPr>
              <a:t>оқуға шақырамыз.</a:t>
            </a:r>
            <a:r>
              <a:rPr kumimoji="0" lang="ru-RU" sz="2400" b="0" i="0" u="none" strike="noStrike" cap="none" normalizeH="0" baseline="0" dirty="0" smtClean="0">
                <a:ln>
                  <a:noFill/>
                </a:ln>
                <a:effectLst/>
                <a:cs typeface="Calibri" pitchFamily="34" charset="0"/>
              </a:rPr>
              <a:t> </a:t>
            </a:r>
          </a:p>
        </p:txBody>
      </p:sp>
      <p:graphicFrame>
        <p:nvGraphicFramePr>
          <p:cNvPr id="1026" name="Object 2"/>
          <p:cNvGraphicFramePr>
            <a:graphicFrameLocks noChangeAspect="1"/>
          </p:cNvGraphicFramePr>
          <p:nvPr/>
        </p:nvGraphicFramePr>
        <p:xfrm>
          <a:off x="5414963" y="3208338"/>
          <a:ext cx="1360487" cy="438150"/>
        </p:xfrm>
        <a:graphic>
          <a:graphicData uri="http://schemas.openxmlformats.org/presentationml/2006/ole">
            <mc:AlternateContent xmlns:mc="http://schemas.openxmlformats.org/markup-compatibility/2006">
              <mc:Choice xmlns:v="urn:schemas-microsoft-com:vml" Requires="v">
                <p:oleObj spid="_x0000_s95235" name="Объект упаковщика для оболочки" showAsIcon="1" r:id="rId4" imgW="1360800" imgH="437400" progId="Package">
                  <p:embed/>
                </p:oleObj>
              </mc:Choice>
              <mc:Fallback>
                <p:oleObj name="Объект упаковщика для оболочки" showAsIcon="1" r:id="rId4" imgW="1360800" imgH="43740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4963" y="3208338"/>
                        <a:ext cx="1360487"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8084" y="3439138"/>
            <a:ext cx="6077977" cy="3418862"/>
          </a:xfrm>
          <a:prstGeom prst="rect">
            <a:avLst/>
          </a:prstGeom>
        </p:spPr>
      </p:pic>
      <p:sp>
        <p:nvSpPr>
          <p:cNvPr id="9" name="Rectangle 2"/>
          <p:cNvSpPr>
            <a:spLocks noChangeArrowheads="1"/>
          </p:cNvSpPr>
          <p:nvPr/>
        </p:nvSpPr>
        <p:spPr bwMode="auto">
          <a:xfrm>
            <a:off x="7667636" y="5286388"/>
            <a:ext cx="4522841" cy="713024"/>
          </a:xfrm>
          <a:prstGeom prst="rect">
            <a:avLst/>
          </a:prstGeom>
          <a:solidFill>
            <a:srgbClr val="0070C0"/>
          </a:solidFill>
          <a:ln w="9525">
            <a:noFill/>
            <a:miter lim="800000"/>
            <a:headEnd/>
            <a:tailEnd/>
          </a:ln>
          <a:effectLst/>
        </p:spPr>
        <p:txBody>
          <a:bodyPr vert="horz" wrap="none" lIns="0" tIns="-12696" rIns="0" bIns="-12696" numCol="1" anchor="ctr" anchorCtr="0" compatLnSpc="1">
            <a:prstTxWarp prst="textNoShape">
              <a:avLst/>
            </a:prstTxWarp>
            <a:spAutoFit/>
          </a:bodyPr>
          <a:lstStyle/>
          <a:p>
            <a:pPr lvl="0" algn="ctr" fontAlgn="base">
              <a:spcBef>
                <a:spcPct val="0"/>
              </a:spcBef>
              <a:spcAft>
                <a:spcPct val="0"/>
              </a:spcAft>
            </a:pPr>
            <a:r>
              <a:rPr kumimoji="0" lang="ru-RU" sz="2400" b="1" i="0" u="none" strike="noStrike" cap="none" normalizeH="0" baseline="0" dirty="0" err="1" smtClean="0">
                <a:ln>
                  <a:noFill/>
                </a:ln>
                <a:solidFill>
                  <a:schemeClr val="bg1"/>
                </a:solidFill>
                <a:effectLst/>
                <a:latin typeface="Arial" pitchFamily="34" charset="0"/>
                <a:cs typeface="Arial" pitchFamily="34" charset="0"/>
              </a:rPr>
              <a:t>Студенттерге</a:t>
            </a:r>
            <a:r>
              <a:rPr kumimoji="0" lang="ru-RU" sz="2400" b="1" i="0" u="none" strike="noStrike" cap="none" normalizeH="0" baseline="0" dirty="0" smtClean="0">
                <a:ln>
                  <a:noFill/>
                </a:ln>
                <a:solidFill>
                  <a:schemeClr val="bg1"/>
                </a:solidFill>
                <a:effectLst/>
                <a:latin typeface="Arial" pitchFamily="34" charset="0"/>
                <a:cs typeface="Arial" pitchFamily="34" charset="0"/>
              </a:rPr>
              <a:t> курс  </a:t>
            </a:r>
            <a:r>
              <a:rPr lang="ru-RU" sz="2400" b="1" dirty="0" err="1" smtClean="0">
                <a:solidFill>
                  <a:schemeClr val="bg1"/>
                </a:solidFill>
                <a:latin typeface="Arial" pitchFamily="34" charset="0"/>
                <a:cs typeface="Arial" pitchFamily="34" charset="0"/>
              </a:rPr>
              <a:t>бойынша</a:t>
            </a:r>
            <a:r>
              <a:rPr lang="ru-RU" sz="2400" b="1" dirty="0" smtClean="0">
                <a:solidFill>
                  <a:schemeClr val="bg1"/>
                </a:solidFill>
                <a:latin typeface="Arial" pitchFamily="34" charset="0"/>
                <a:cs typeface="Arial" pitchFamily="34" charset="0"/>
              </a:rPr>
              <a:t> </a:t>
            </a:r>
          </a:p>
          <a:p>
            <a:pPr lvl="0" algn="ctr" fontAlgn="base">
              <a:spcBef>
                <a:spcPct val="0"/>
              </a:spcBef>
              <a:spcAft>
                <a:spcPct val="0"/>
              </a:spcAft>
            </a:pPr>
            <a:r>
              <a:rPr kumimoji="0" lang="ru-RU" sz="2400" b="1" i="0" u="none" strike="noStrike" cap="none" normalizeH="0" baseline="0" dirty="0" err="1" smtClean="0">
                <a:ln>
                  <a:noFill/>
                </a:ln>
                <a:solidFill>
                  <a:schemeClr val="bg1"/>
                </a:solidFill>
                <a:effectLst/>
                <a:latin typeface="Arial" pitchFamily="34" charset="0"/>
                <a:cs typeface="Arial" pitchFamily="34" charset="0"/>
              </a:rPr>
              <a:t>білім</a:t>
            </a:r>
            <a:r>
              <a:rPr kumimoji="0" lang="ru-RU" sz="2400" b="1" i="0" u="none" strike="noStrike" cap="none" normalizeH="0" baseline="0" dirty="0" smtClean="0">
                <a:ln>
                  <a:noFill/>
                </a:ln>
                <a:solidFill>
                  <a:schemeClr val="bg1"/>
                </a:solidFill>
                <a:effectLst/>
                <a:latin typeface="Arial" pitchFamily="34" charset="0"/>
                <a:cs typeface="Arial" pitchFamily="34" charset="0"/>
              </a:rPr>
              <a:t> беру</a:t>
            </a:r>
          </a:p>
        </p:txBody>
      </p:sp>
      <p:sp>
        <p:nvSpPr>
          <p:cNvPr id="10" name="Прямоугольник 9"/>
          <p:cNvSpPr/>
          <p:nvPr/>
        </p:nvSpPr>
        <p:spPr>
          <a:xfrm>
            <a:off x="0" y="0"/>
            <a:ext cx="12192000" cy="830997"/>
          </a:xfrm>
          <a:prstGeom prst="rect">
            <a:avLst/>
          </a:prstGeom>
          <a:solidFill>
            <a:srgbClr val="0070C0"/>
          </a:solidFill>
        </p:spPr>
        <p:txBody>
          <a:bodyPr wrap="square">
            <a:spAutoFit/>
          </a:bodyPr>
          <a:lstStyle/>
          <a:p>
            <a:pPr algn="ctr"/>
            <a:r>
              <a:rPr lang="ru-RU" sz="2400" b="1" dirty="0" smtClean="0">
                <a:solidFill>
                  <a:schemeClr val="bg1"/>
                </a:solidFill>
                <a:latin typeface="Arial" pitchFamily="34" charset="0"/>
                <a:cs typeface="Arial" pitchFamily="34" charset="0"/>
              </a:rPr>
              <a:t>ҚАЗАҚСТАННЫҢ  ҚҰС ШАРУАШЫЛЫҒЫНДА</a:t>
            </a:r>
            <a:endParaRPr lang="ru-RU" sz="2400" b="1" dirty="0" smtClean="0">
              <a:solidFill>
                <a:schemeClr val="bg1"/>
              </a:solidFill>
            </a:endParaRPr>
          </a:p>
          <a:p>
            <a:pPr algn="ctr"/>
            <a:r>
              <a:rPr lang="ru-RU" sz="2400" b="1" dirty="0" smtClean="0">
                <a:solidFill>
                  <a:schemeClr val="bg1"/>
                </a:solidFill>
                <a:latin typeface="Arial" pitchFamily="34" charset="0"/>
                <a:cs typeface="Arial" pitchFamily="34" charset="0"/>
              </a:rPr>
              <a:t> ДУАЛЬДЫ БІЛІМ БЕРУДІ ЖҮЗЕГЕ АСЫРУ</a:t>
            </a:r>
            <a:endParaRPr lang="ru-RU" sz="2400" b="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866614"/>
          <a:ext cx="9144000" cy="6010114"/>
          <a:chOff x="0" y="866614"/>
          <a:chExt cx="9144000" cy="6010114"/>
        </a:xfrm>
      </p:grpSpPr>
      <p:sp>
        <p:nvSpPr>
          <p:cNvPr id="18433" name="Rectangle 1"/>
          <p:cNvSpPr>
            <a:spLocks noChangeArrowheads="1"/>
          </p:cNvSpPr>
          <p:nvPr/>
        </p:nvSpPr>
        <p:spPr bwMode="auto">
          <a:xfrm>
            <a:off x="380960" y="2214554"/>
            <a:ext cx="11811040" cy="4037011"/>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effectLst/>
                <a:cs typeface="Arial" pitchFamily="34" charset="0"/>
              </a:rPr>
              <a:t>Курс </a:t>
            </a:r>
            <a:r>
              <a:rPr kumimoji="0" lang="ru-RU" sz="2400" b="1" i="0" u="none" strike="noStrike" cap="none" normalizeH="0" baseline="0" dirty="0" err="1" smtClean="0">
                <a:ln>
                  <a:noFill/>
                </a:ln>
                <a:effectLst/>
                <a:cs typeface="Arial" pitchFamily="34" charset="0"/>
              </a:rPr>
              <a:t>мыналарды</a:t>
            </a:r>
            <a:r>
              <a:rPr kumimoji="0" lang="ru-RU" sz="2400" b="1" i="0" u="none" strike="noStrike" cap="none" normalizeH="0" baseline="0" dirty="0" smtClean="0">
                <a:ln>
                  <a:noFill/>
                </a:ln>
                <a:effectLst/>
                <a:cs typeface="Arial" pitchFamily="34" charset="0"/>
              </a:rPr>
              <a:t> </a:t>
            </a:r>
            <a:r>
              <a:rPr kumimoji="0" lang="ru-RU" sz="2400" b="1" i="0" u="none" strike="noStrike" cap="none" normalizeH="0" baseline="0" dirty="0" err="1" smtClean="0">
                <a:ln>
                  <a:noFill/>
                </a:ln>
                <a:effectLst/>
                <a:cs typeface="Arial" pitchFamily="34" charset="0"/>
              </a:rPr>
              <a:t>қамтиды</a:t>
            </a:r>
            <a:r>
              <a:rPr kumimoji="0" lang="ru-RU" sz="2400" b="1"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
              <a:tabLst/>
            </a:pPr>
            <a:r>
              <a:rPr kumimoji="0" lang="ru-RU" sz="2400" b="0" i="0" u="none" strike="noStrike" cap="none" normalizeH="0" baseline="0" dirty="0" err="1" smtClean="0">
                <a:ln>
                  <a:noFill/>
                </a:ln>
                <a:effectLst/>
                <a:cs typeface="Arial" pitchFamily="34" charset="0"/>
              </a:rPr>
              <a:t>Қазақстан Республикасында</a:t>
            </a:r>
            <a:r>
              <a:rPr kumimoji="0" lang="ru-RU" sz="2400" b="0" i="0" u="none" strike="noStrike" cap="none" normalizeH="0" baseline="0" dirty="0" smtClean="0">
                <a:ln>
                  <a:noFill/>
                </a:ln>
                <a:effectLst/>
                <a:cs typeface="Arial" pitchFamily="34" charset="0"/>
              </a:rPr>
              <a:t> </a:t>
            </a:r>
            <a:r>
              <a:rPr kumimoji="0" lang="ru-RU" sz="2400" b="0" i="0" u="none" strike="noStrike" cap="none" normalizeH="0" baseline="0" dirty="0" err="1" smtClean="0">
                <a:ln>
                  <a:noFill/>
                </a:ln>
                <a:effectLst/>
                <a:cs typeface="Arial" pitchFamily="34" charset="0"/>
              </a:rPr>
              <a:t>құс шаруашылығының қалыптасу кезеңдері;</a:t>
            </a:r>
            <a:endParaRPr lang="ru-RU" sz="2400" dirty="0" smtClean="0">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
              <a:tabLst/>
            </a:pPr>
            <a:r>
              <a:rPr kumimoji="0" lang="ru-RU" sz="2400" b="0" i="0" u="none" strike="noStrike" cap="none" normalizeH="0" baseline="0" dirty="0" err="1" smtClean="0">
                <a:ln>
                  <a:noFill/>
                </a:ln>
                <a:effectLst/>
                <a:cs typeface="Arial" pitchFamily="34" charset="0"/>
              </a:rPr>
              <a:t>Әлемдегі және Қазақстандағы құс шаруашылығының </a:t>
            </a:r>
            <a:r>
              <a:rPr kumimoji="0" lang="ru-RU" sz="2400" b="0" i="0" u="none" strike="noStrike" cap="none" normalizeH="0" baseline="0" dirty="0" smtClean="0">
                <a:ln>
                  <a:noFill/>
                </a:ln>
                <a:effectLst/>
                <a:cs typeface="Arial" pitchFamily="34" charset="0"/>
              </a:rPr>
              <a:t>даму </a:t>
            </a:r>
            <a:r>
              <a:rPr kumimoji="0" lang="ru-RU" sz="2400" b="0" i="0" u="none" strike="noStrike" cap="none" normalizeH="0" baseline="0" dirty="0" err="1" smtClean="0">
                <a:ln>
                  <a:noFill/>
                </a:ln>
                <a:effectLst/>
                <a:cs typeface="Arial" pitchFamily="34" charset="0"/>
              </a:rPr>
              <a:t>тарихы</a:t>
            </a:r>
            <a:r>
              <a:rPr kumimoji="0" lang="ru-RU" sz="2400" b="0" i="0" u="none" strike="noStrike" cap="none" normalizeH="0" baseline="0" dirty="0" smtClean="0">
                <a:ln>
                  <a:noFill/>
                </a:ln>
                <a:effectLst/>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
              <a:tabLst/>
            </a:pPr>
            <a:r>
              <a:rPr kumimoji="0" lang="ru-RU" sz="2400" b="0" i="0" u="none" strike="noStrike" cap="none" normalizeH="0" baseline="0" dirty="0" err="1" smtClean="0">
                <a:ln>
                  <a:noFill/>
                </a:ln>
                <a:effectLst/>
                <a:cs typeface="Arial" pitchFamily="34" charset="0"/>
              </a:rPr>
              <a:t>Құстың биологиялық ерекшеліктері</a:t>
            </a:r>
            <a:r>
              <a:rPr kumimoji="0" lang="ru-RU" sz="2400" b="0" i="0" u="none" strike="noStrike" cap="none" normalizeH="0" baseline="0" dirty="0" smtClean="0">
                <a:ln>
                  <a:noFill/>
                </a:ln>
                <a:effectLst/>
                <a:cs typeface="Arial" pitchFamily="34" charset="0"/>
              </a:rPr>
              <a:t>; </a:t>
            </a:r>
            <a:endParaRPr lang="ru-RU" sz="2400" dirty="0" smtClean="0">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
              <a:tabLst/>
            </a:pPr>
            <a:r>
              <a:rPr lang="ru-RU" sz="2400" dirty="0" err="1" smtClean="0">
                <a:cs typeface="Arial" pitchFamily="34" charset="0"/>
              </a:rPr>
              <a:t>Ж</a:t>
            </a:r>
            <a:r>
              <a:rPr kumimoji="0" lang="ru-RU" sz="2400" b="0" i="0" u="none" strike="noStrike" cap="none" normalizeH="0" baseline="0" dirty="0" err="1" smtClean="0">
                <a:ln>
                  <a:noFill/>
                </a:ln>
                <a:effectLst/>
                <a:cs typeface="Arial" pitchFamily="34" charset="0"/>
              </a:rPr>
              <a:t>ас</a:t>
            </a:r>
            <a:r>
              <a:rPr kumimoji="0" lang="ru-RU" sz="2400" b="0" i="0" u="none" strike="noStrike" cap="none" normalizeH="0" baseline="0" dirty="0" smtClean="0">
                <a:ln>
                  <a:noFill/>
                </a:ln>
                <a:effectLst/>
                <a:cs typeface="Arial" pitchFamily="34" charset="0"/>
              </a:rPr>
              <a:t> </a:t>
            </a:r>
            <a:r>
              <a:rPr kumimoji="0" lang="ru-RU" sz="2400" b="0" i="0" u="none" strike="noStrike" cap="none" normalizeH="0" baseline="0" dirty="0" err="1" smtClean="0">
                <a:ln>
                  <a:noFill/>
                </a:ln>
                <a:effectLst/>
                <a:cs typeface="Arial" pitchFamily="34" charset="0"/>
              </a:rPr>
              <a:t>аналық тауықтарды бағытты тұрде </a:t>
            </a:r>
            <a:r>
              <a:rPr lang="ru-RU" sz="2400" dirty="0" err="1" smtClean="0">
                <a:cs typeface="Arial" pitchFamily="34" charset="0"/>
              </a:rPr>
              <a:t>ө</a:t>
            </a:r>
            <a:r>
              <a:rPr kumimoji="0" lang="ru-RU" sz="2400" b="0" i="0" u="none" strike="noStrike" cap="none" normalizeH="0" baseline="0" dirty="0" err="1" smtClean="0">
                <a:ln>
                  <a:noFill/>
                </a:ln>
                <a:effectLst/>
                <a:cs typeface="Arial" pitchFamily="34" charset="0"/>
              </a:rPr>
              <a:t>сіру;</a:t>
            </a:r>
            <a:r>
              <a:rPr kumimoji="0" lang="ru-RU" sz="2400" b="0" i="0" u="none" strike="noStrike" cap="none" normalizeH="0" baseline="0" dirty="0" smtClean="0">
                <a:ln>
                  <a:noFill/>
                </a:ln>
                <a:effectLst/>
                <a:cs typeface="Arial" pitchFamily="34" charset="0"/>
              </a:rPr>
              <a:t> </a:t>
            </a:r>
            <a:endParaRPr lang="ru-RU" sz="2400" dirty="0" smtClean="0">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
              <a:tabLst/>
            </a:pPr>
            <a:r>
              <a:rPr kumimoji="0" lang="ru-RU" sz="2400" b="0" i="0" u="none" strike="noStrike" cap="none" normalizeH="0" baseline="0" dirty="0" err="1" smtClean="0">
                <a:ln>
                  <a:noFill/>
                </a:ln>
                <a:effectLst/>
                <a:cs typeface="Arial" pitchFamily="34" charset="0"/>
              </a:rPr>
              <a:t>Ата-аналық табынның ересек</a:t>
            </a:r>
            <a:r>
              <a:rPr kumimoji="0" lang="ru-RU" sz="2400" b="0" i="0" u="none" strike="noStrike" cap="none" normalizeH="0" baseline="0" dirty="0" smtClean="0">
                <a:ln>
                  <a:noFill/>
                </a:ln>
                <a:effectLst/>
                <a:cs typeface="Arial" pitchFamily="34" charset="0"/>
              </a:rPr>
              <a:t> </a:t>
            </a:r>
            <a:r>
              <a:rPr kumimoji="0" lang="ru-RU" sz="2400" b="0" i="0" u="none" strike="noStrike" cap="none" normalizeH="0" baseline="0" dirty="0" err="1" smtClean="0">
                <a:ln>
                  <a:noFill/>
                </a:ln>
                <a:effectLst/>
                <a:cs typeface="Arial" pitchFamily="34" charset="0"/>
              </a:rPr>
              <a:t>тауықтарын күтіп-баптау;</a:t>
            </a:r>
            <a:r>
              <a:rPr kumimoji="0" lang="ru-RU" sz="2400" b="0" i="0" u="none" strike="noStrike" cap="none" normalizeH="0" baseline="0" dirty="0" smtClean="0">
                <a:ln>
                  <a:noFill/>
                </a:ln>
                <a:effectLst/>
                <a:cs typeface="Arial" pitchFamily="34" charset="0"/>
              </a:rPr>
              <a:t> </a:t>
            </a:r>
          </a:p>
          <a:p>
            <a:pPr fontAlgn="base">
              <a:spcBef>
                <a:spcPct val="0"/>
              </a:spcBef>
              <a:spcAft>
                <a:spcPct val="0"/>
              </a:spcAft>
              <a:buFont typeface="Wingdings" pitchFamily="2" charset="2"/>
              <a:buChar char="§"/>
            </a:pPr>
            <a:r>
              <a:rPr kumimoji="0" lang="ru-RU" sz="2400" b="0" i="0" u="none" strike="noStrike" cap="none" normalizeH="0" baseline="0" dirty="0" smtClean="0">
                <a:ln>
                  <a:noFill/>
                </a:ln>
                <a:effectLst/>
                <a:cs typeface="Arial" pitchFamily="34" charset="0"/>
              </a:rPr>
              <a:t>Та</a:t>
            </a:r>
            <a:r>
              <a:rPr kumimoji="0" lang="kk-KZ" sz="2400" b="0" i="0" u="none" strike="noStrike" cap="none" normalizeH="0" baseline="0" dirty="0" smtClean="0">
                <a:ln>
                  <a:noFill/>
                </a:ln>
                <a:effectLst/>
                <a:cs typeface="Arial" pitchFamily="34" charset="0"/>
              </a:rPr>
              <a:t>уықты қолмен ұрықтандыру</a:t>
            </a:r>
            <a:r>
              <a:rPr kumimoji="0" lang="ru-RU" sz="2400" b="0" i="0" u="none" strike="noStrike" cap="none" normalizeH="0" baseline="0" dirty="0" smtClean="0">
                <a:ln>
                  <a:noFill/>
                </a:ln>
                <a:effectLst/>
                <a:cs typeface="Arial" pitchFamily="34" charset="0"/>
              </a:rPr>
              <a:t>;</a:t>
            </a:r>
          </a:p>
          <a:p>
            <a:pPr fontAlgn="base">
              <a:spcBef>
                <a:spcPct val="0"/>
              </a:spcBef>
              <a:spcAft>
                <a:spcPct val="0"/>
              </a:spcAft>
              <a:buFont typeface="Wingdings" pitchFamily="2" charset="2"/>
              <a:buChar char="§"/>
            </a:pPr>
            <a:r>
              <a:rPr lang="ru-RU" sz="2400" dirty="0" err="1" smtClean="0">
                <a:cs typeface="Arial" pitchFamily="34" charset="0"/>
              </a:rPr>
              <a:t>Жұмыртқаны инкубациялау</a:t>
            </a:r>
            <a:r>
              <a:rPr lang="ru-RU" sz="2400" dirty="0" smtClean="0">
                <a:cs typeface="Arial" pitchFamily="34" charset="0"/>
              </a:rPr>
              <a:t> </a:t>
            </a:r>
            <a:r>
              <a:rPr lang="ru-RU" sz="2400" dirty="0" err="1" smtClean="0">
                <a:cs typeface="Arial" pitchFamily="34" charset="0"/>
              </a:rPr>
              <a:t>ерекшеліктері</a:t>
            </a:r>
            <a:r>
              <a:rPr lang="ru-RU" sz="2400" dirty="0" smtClean="0">
                <a:cs typeface="Arial" pitchFamily="34" charset="0"/>
              </a:rPr>
              <a:t>;</a:t>
            </a:r>
          </a:p>
          <a:p>
            <a:pPr fontAlgn="base">
              <a:spcBef>
                <a:spcPct val="0"/>
              </a:spcBef>
              <a:spcAft>
                <a:spcPct val="0"/>
              </a:spcAft>
              <a:buFont typeface="Wingdings" pitchFamily="2" charset="2"/>
              <a:buChar char="§"/>
            </a:pPr>
            <a:r>
              <a:rPr kumimoji="0" lang="ru-RU" sz="2400" b="0" i="0" u="none" strike="noStrike" cap="none" normalizeH="0" baseline="0" dirty="0" smtClean="0">
                <a:ln>
                  <a:noFill/>
                </a:ln>
                <a:effectLst/>
                <a:cs typeface="Arial" pitchFamily="34" charset="0"/>
              </a:rPr>
              <a:t>Бройлер </a:t>
            </a:r>
            <a:r>
              <a:rPr lang="ru-RU" sz="2400" dirty="0" err="1" smtClean="0">
                <a:cs typeface="Arial" pitchFamily="34" charset="0"/>
              </a:rPr>
              <a:t>өсіру</a:t>
            </a:r>
            <a:r>
              <a:rPr lang="ru-RU" sz="2400" dirty="0" smtClean="0">
                <a:cs typeface="Arial" pitchFamily="34" charset="0"/>
              </a:rPr>
              <a:t>;</a:t>
            </a:r>
            <a:r>
              <a:rPr kumimoji="0" lang="ru-RU" sz="2400" b="0" i="0" u="none" strike="noStrike" cap="none" normalizeH="0" baseline="0" dirty="0" smtClean="0">
                <a:ln>
                  <a:noFill/>
                </a:ln>
                <a:effectLst/>
                <a:cs typeface="Arial" pitchFamily="34" charset="0"/>
              </a:rPr>
              <a:t> </a:t>
            </a:r>
          </a:p>
          <a:p>
            <a:pPr fontAlgn="base">
              <a:spcBef>
                <a:spcPct val="0"/>
              </a:spcBef>
              <a:spcAft>
                <a:spcPct val="0"/>
              </a:spcAft>
              <a:buFont typeface="Wingdings" pitchFamily="2" charset="2"/>
              <a:buChar char="§"/>
            </a:pPr>
            <a:r>
              <a:rPr lang="ru-RU" sz="2400" dirty="0" err="1" smtClean="0">
                <a:cs typeface="Arial" pitchFamily="34" charset="0"/>
              </a:rPr>
              <a:t>Қ</a:t>
            </a:r>
            <a:r>
              <a:rPr kumimoji="0" lang="ru-RU" sz="2400" b="0" i="0" u="none" strike="noStrike" cap="none" normalizeH="0" baseline="0" dirty="0" err="1" smtClean="0">
                <a:ln>
                  <a:noFill/>
                </a:ln>
                <a:effectLst/>
                <a:cs typeface="Arial" pitchFamily="34" charset="0"/>
              </a:rPr>
              <a:t>ұс аурулары</a:t>
            </a:r>
            <a:r>
              <a:rPr lang="ru-RU" sz="2400" dirty="0" smtClean="0">
                <a:cs typeface="Arial" pitchFamily="34" charset="0"/>
              </a:rPr>
              <a:t>;</a:t>
            </a:r>
          </a:p>
          <a:p>
            <a:pPr fontAlgn="base">
              <a:spcBef>
                <a:spcPct val="0"/>
              </a:spcBef>
              <a:spcAft>
                <a:spcPct val="0"/>
              </a:spcAft>
              <a:buFont typeface="Wingdings" pitchFamily="2" charset="2"/>
              <a:buChar char="§"/>
            </a:pPr>
            <a:r>
              <a:rPr kumimoji="0" lang="ru-RU" sz="2400" b="0" i="0" u="none" strike="noStrike" cap="none" normalizeH="0" baseline="0" dirty="0" err="1" smtClean="0">
                <a:ln>
                  <a:noFill/>
                </a:ln>
                <a:effectLst/>
                <a:cs typeface="Arial" pitchFamily="34" charset="0"/>
              </a:rPr>
              <a:t>Құс фабрикаларында</a:t>
            </a:r>
            <a:r>
              <a:rPr kumimoji="0" lang="ru-RU" sz="2400" b="0" i="0" u="none" strike="noStrike" cap="none" normalizeH="0" baseline="0" dirty="0" smtClean="0">
                <a:ln>
                  <a:noFill/>
                </a:ln>
                <a:effectLst/>
                <a:cs typeface="Arial" pitchFamily="34" charset="0"/>
              </a:rPr>
              <a:t> </a:t>
            </a:r>
            <a:r>
              <a:rPr kumimoji="0" lang="ru-RU" sz="2400" b="0" i="0" u="none" strike="noStrike" cap="none" normalizeH="0" baseline="0" dirty="0" err="1" smtClean="0">
                <a:ln>
                  <a:noFill/>
                </a:ln>
                <a:effectLst/>
                <a:cs typeface="Arial" pitchFamily="34" charset="0"/>
              </a:rPr>
              <a:t>қауіпсіздік жүйесін қамтамасыз ету</a:t>
            </a:r>
            <a:r>
              <a:rPr kumimoji="0" lang="ru-RU" sz="2400" b="0" i="0" u="none" strike="noStrike" cap="none" normalizeH="0" baseline="0" dirty="0" smtClean="0">
                <a:ln>
                  <a:noFill/>
                </a:ln>
                <a:effectLst/>
                <a:cs typeface="Arial" pitchFamily="34" charset="0"/>
              </a:rPr>
              <a:t> </a:t>
            </a: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586" y="428604"/>
            <a:ext cx="3002599" cy="4288482"/>
          </a:xfrm>
          <a:prstGeom prst="rect">
            <a:avLst/>
          </a:prstGeom>
        </p:spPr>
      </p:pic>
      <p:sp>
        <p:nvSpPr>
          <p:cNvPr id="4" name="Заголовок 2"/>
          <p:cNvSpPr txBox="1">
            <a:spLocks/>
          </p:cNvSpPr>
          <p:nvPr/>
        </p:nvSpPr>
        <p:spPr>
          <a:xfrm>
            <a:off x="5" y="1916832"/>
            <a:ext cx="8616279" cy="4824536"/>
          </a:xfrm>
          <a:prstGeom prst="rect">
            <a:avLst/>
          </a:prstGeom>
          <a:noFill/>
        </p:spPr>
        <p:txBody>
          <a:bodyPr/>
          <a:lstStyle>
            <a:lvl1pPr algn="ctr">
              <a:defRPr sz="4400" kern="1200">
                <a:solidFill>
                  <a:schemeClr val="lt1"/>
                </a:solidFill>
              </a:defRPr>
            </a:lvl1pPr>
            <a:extLst/>
          </a:lstStyle>
          <a:p>
            <a:pPr algn="l"/>
            <a:endParaRPr lang="ru-RU" sz="2200" dirty="0">
              <a:solidFill>
                <a:schemeClr val="tx1"/>
              </a:solidFill>
              <a:latin typeface="Century Gothic" panose="020B0502020202020204" pitchFamily="34" charset="0"/>
            </a:endParaRPr>
          </a:p>
        </p:txBody>
      </p:sp>
      <p:sp>
        <p:nvSpPr>
          <p:cNvPr id="7" name="Заголовок 2"/>
          <p:cNvSpPr txBox="1">
            <a:spLocks/>
          </p:cNvSpPr>
          <p:nvPr/>
        </p:nvSpPr>
        <p:spPr>
          <a:xfrm>
            <a:off x="219020" y="116632"/>
            <a:ext cx="11328601" cy="1800200"/>
          </a:xfrm>
          <a:prstGeom prst="rect">
            <a:avLst/>
          </a:prstGeom>
          <a:noFill/>
        </p:spPr>
        <p:txBody>
          <a:bodyPr/>
          <a:lstStyle>
            <a:defPPr>
              <a:defRPr lang="fr-FR"/>
            </a:defPPr>
            <a:lvl1pPr>
              <a:defRPr sz="3600" b="1">
                <a:solidFill>
                  <a:srgbClr val="CC00CC"/>
                </a:solidFill>
                <a:latin typeface="Century Gothic" panose="020B0502020202020204" pitchFamily="34" charset="0"/>
              </a:defRPr>
            </a:lvl1pPr>
          </a:lstStyle>
          <a:p>
            <a:endParaRPr lang="ru-RU" sz="3200" dirty="0"/>
          </a:p>
        </p:txBody>
      </p:sp>
      <p:sp>
        <p:nvSpPr>
          <p:cNvPr id="18434" name="Rectangle 2"/>
          <p:cNvSpPr>
            <a:spLocks noChangeArrowheads="1"/>
          </p:cNvSpPr>
          <p:nvPr/>
        </p:nvSpPr>
        <p:spPr bwMode="auto">
          <a:xfrm>
            <a:off x="809588" y="1285860"/>
            <a:ext cx="8858312" cy="713024"/>
          </a:xfrm>
          <a:prstGeom prst="rect">
            <a:avLst/>
          </a:prstGeom>
          <a:solidFill>
            <a:schemeClr val="bg1"/>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err="1" smtClean="0">
                <a:ln>
                  <a:noFill/>
                </a:ln>
                <a:effectLst/>
                <a:latin typeface="Arial" pitchFamily="34" charset="0"/>
                <a:cs typeface="Arial" pitchFamily="34" charset="0"/>
              </a:rPr>
              <a:t>Құс өсіру курстары</a:t>
            </a:r>
            <a:r>
              <a:rPr kumimoji="0" lang="ru-RU" sz="2400" b="1" i="0" u="none" strike="noStrike" cap="none" normalizeH="0" baseline="0" dirty="0" smtClean="0">
                <a:ln>
                  <a:noFill/>
                </a:ln>
                <a:effectLst/>
                <a:latin typeface="Arial" pitchFamily="34" charset="0"/>
                <a:cs typeface="Arial" pitchFamily="34" charset="0"/>
              </a:rPr>
              <a:t> </a:t>
            </a:r>
            <a:r>
              <a:rPr kumimoji="0" lang="ru-RU" sz="2400" b="1" i="0" u="none" strike="noStrike" cap="none" normalizeH="0" baseline="0" dirty="0" err="1" smtClean="0">
                <a:ln>
                  <a:noFill/>
                </a:ln>
                <a:effectLst/>
                <a:latin typeface="Arial" pitchFamily="34" charset="0"/>
                <a:cs typeface="Arial" pitchFamily="34" charset="0"/>
              </a:rPr>
              <a:t>студенттерді</a:t>
            </a:r>
            <a:r>
              <a:rPr kumimoji="0" lang="ru-RU" sz="2400" b="1" i="0" u="none" strike="noStrike" cap="none" normalizeH="0" baseline="0" dirty="0" smtClean="0">
                <a:ln>
                  <a:noFill/>
                </a:ln>
                <a:effectLst/>
                <a:latin typeface="Arial" pitchFamily="34" charset="0"/>
                <a:cs typeface="Arial" pitchFamily="34" charset="0"/>
              </a:rPr>
              <a:t> </a:t>
            </a:r>
            <a:r>
              <a:rPr kumimoji="0" lang="ru-RU" sz="2400" b="1" i="0" u="none" strike="noStrike" cap="none" normalizeH="0" baseline="0" dirty="0" err="1" smtClean="0">
                <a:ln>
                  <a:noFill/>
                </a:ln>
                <a:effectLst/>
                <a:latin typeface="Arial" pitchFamily="34" charset="0"/>
                <a:cs typeface="Arial" pitchFamily="34" charset="0"/>
              </a:rPr>
              <a:t>құс фабрикаларында</a:t>
            </a:r>
            <a:r>
              <a:rPr kumimoji="0" lang="ru-RU" sz="2400" b="1" i="0" u="none" strike="noStrike" cap="none" normalizeH="0" baseline="0" dirty="0" smtClean="0">
                <a:ln>
                  <a:noFill/>
                </a:ln>
                <a:effectLst/>
                <a:latin typeface="Arial" pitchFamily="34" charset="0"/>
                <a:cs typeface="Arial" pitchFamily="34" charset="0"/>
              </a:rPr>
              <a:t> </a:t>
            </a:r>
            <a:r>
              <a:rPr kumimoji="0" lang="ru-RU" sz="2400" b="1" i="0" u="none" strike="noStrike" cap="none" normalizeH="0" baseline="0" dirty="0" err="1" smtClean="0">
                <a:ln>
                  <a:noFill/>
                </a:ln>
                <a:effectLst/>
                <a:latin typeface="Arial" pitchFamily="34" charset="0"/>
                <a:cs typeface="Arial" pitchFamily="34" charset="0"/>
              </a:rPr>
              <a:t>құспен жұмыс істеуге</a:t>
            </a:r>
            <a:r>
              <a:rPr kumimoji="0" lang="ru-RU" sz="2400" b="1" i="0" u="none" strike="noStrike" cap="none" normalizeH="0" baseline="0" dirty="0" smtClean="0">
                <a:ln>
                  <a:noFill/>
                </a:ln>
                <a:effectLst/>
                <a:latin typeface="Arial" pitchFamily="34" charset="0"/>
                <a:cs typeface="Arial" pitchFamily="34" charset="0"/>
              </a:rPr>
              <a:t> </a:t>
            </a:r>
            <a:r>
              <a:rPr kumimoji="0" lang="ru-RU" sz="2400" b="1" i="0" u="none" strike="noStrike" cap="none" normalizeH="0" baseline="0" dirty="0" err="1" smtClean="0">
                <a:ln>
                  <a:noFill/>
                </a:ln>
                <a:effectLst/>
                <a:latin typeface="Arial" pitchFamily="34" charset="0"/>
                <a:cs typeface="Arial" pitchFamily="34" charset="0"/>
              </a:rPr>
              <a:t>дайындауға арналған.</a:t>
            </a:r>
            <a:r>
              <a:rPr kumimoji="0" lang="ru-RU" sz="2400" b="1" i="0" u="none" strike="noStrike" cap="none" normalizeH="0" baseline="0" dirty="0" smtClean="0">
                <a:ln>
                  <a:noFill/>
                </a:ln>
                <a:effectLst/>
                <a:latin typeface="Arial" pitchFamily="34" charset="0"/>
                <a:cs typeface="Arial" pitchFamily="34" charset="0"/>
              </a:rPr>
              <a:t> </a:t>
            </a:r>
          </a:p>
        </p:txBody>
      </p:sp>
      <p:sp>
        <p:nvSpPr>
          <p:cNvPr id="8" name="Прямоугольник 7"/>
          <p:cNvSpPr/>
          <p:nvPr/>
        </p:nvSpPr>
        <p:spPr>
          <a:xfrm>
            <a:off x="0" y="0"/>
            <a:ext cx="12192000" cy="830997"/>
          </a:xfrm>
          <a:prstGeom prst="rect">
            <a:avLst/>
          </a:prstGeom>
          <a:solidFill>
            <a:srgbClr val="0070C0"/>
          </a:solidFill>
        </p:spPr>
        <p:txBody>
          <a:bodyPr wrap="square">
            <a:spAutoFit/>
          </a:bodyPr>
          <a:lstStyle/>
          <a:p>
            <a:pPr algn="ctr"/>
            <a:r>
              <a:rPr lang="ru-RU" sz="2400" b="1" dirty="0" smtClean="0">
                <a:solidFill>
                  <a:schemeClr val="bg1"/>
                </a:solidFill>
                <a:latin typeface="Arial" pitchFamily="34" charset="0"/>
                <a:cs typeface="Arial" pitchFamily="34" charset="0"/>
              </a:rPr>
              <a:t>ҚАЗАҚСТАННЫҢ  ҚҰС ШАРУАШЫЛЫҒЫНДА</a:t>
            </a:r>
            <a:endParaRPr lang="ru-RU" sz="2400" b="1" dirty="0" smtClean="0">
              <a:solidFill>
                <a:schemeClr val="bg1"/>
              </a:solidFill>
            </a:endParaRPr>
          </a:p>
          <a:p>
            <a:pPr algn="ctr"/>
            <a:r>
              <a:rPr lang="ru-RU" sz="2400" b="1" dirty="0" smtClean="0">
                <a:solidFill>
                  <a:schemeClr val="bg1"/>
                </a:solidFill>
                <a:latin typeface="Arial" pitchFamily="34" charset="0"/>
                <a:cs typeface="Arial" pitchFamily="34" charset="0"/>
              </a:rPr>
              <a:t> ДУАЛЬДЫ БІЛІМ БЕРУДІ ЖҮЗЕГЕ АСЫРУ</a:t>
            </a:r>
            <a:endParaRPr lang="ru-RU" sz="2400" b="1" dirty="0">
              <a:solidFill>
                <a:schemeClr val="bg1"/>
              </a:solidFill>
            </a:endParaRPr>
          </a:p>
        </p:txBody>
      </p:sp>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24958" y="4429132"/>
            <a:ext cx="2976038" cy="2168220"/>
          </a:xfrm>
          <a:prstGeom prst="rect">
            <a:avLst/>
          </a:prstGeom>
        </p:spPr>
      </p:pic>
    </p:spTree>
  </p:cSld>
  <p:clrMapOvr>
    <a:masterClrMapping/>
  </p:clrMapOvr>
  <p:timing>
    <p:tnLst>
      <p:par>
        <p:cTn id="1" dur="indefinite" restart="never" nodeType="tmRoot"/>
      </p:par>
    </p:tnLst>
  </p:timing>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866614"/>
          <a:ext cx="9144000" cy="6010114"/>
          <a:chOff x="0" y="866614"/>
          <a:chExt cx="9144000" cy="6010114"/>
        </a:xfrm>
      </p:grpSpPr>
      <p:pic>
        <p:nvPicPr>
          <p:cNvPr id="2" name="Slide"/>
          <p:cNvPicPr>
            <a:picLocks noChangeAspect="1"/>
          </p:cNvPicPr>
          <p:nvPr/>
        </p:nvPicPr>
        <p:blipFill rotWithShape="1">
          <a:blip cstate="print" r:embed="rId3"/>
          <a:srcRect b="163" t="109"/>
          <a:stretch/>
        </p:blipFill>
        <p:spPr>
          <a:xfrm>
            <a:off x="59765" y="1142984"/>
            <a:ext cx="12132235" cy="2304256"/>
          </a:xfrm>
          <a:prstGeom prst="rect">
            <a:avLst/>
          </a:prstGeom>
        </p:spPr>
      </p:pic>
      <p:sp>
        <p:nvSpPr>
          <p:cNvPr id="4" name="Заголовок 2"/>
          <p:cNvSpPr txBox="1">
            <a:spLocks/>
          </p:cNvSpPr>
          <p:nvPr/>
        </p:nvSpPr>
        <p:spPr>
          <a:xfrm>
            <a:off x="533100" y="3943916"/>
            <a:ext cx="2592288" cy="2304256"/>
          </a:xfrm>
          <a:prstGeom prst="rect">
            <a:avLst/>
          </a:prstGeom>
          <a:noFill/>
        </p:spPr>
        <p:txBody>
          <a:bodyPr/>
          <a:lstStyle>
            <a:lvl1pPr algn="ctr">
              <a:defRPr kern="1200" sz="4400">
                <a:solidFill>
                  <a:schemeClr val="lt1"/>
                </a:solidFill>
              </a:defRPr>
            </a:lvl1pPr>
            <a:extLst/>
          </a:lstStyle>
          <a:p>
            <a:pPr algn="l"/>
            <a:endParaRPr dirty="0" lang="ru-RU" sz="2200">
              <a:solidFill>
                <a:schemeClr val="tx1"/>
              </a:solidFill>
              <a:latin charset="0" panose="020B0502020202020204" pitchFamily="34" typeface="Century Gothic"/>
            </a:endParaRPr>
          </a:p>
        </p:txBody>
      </p:sp>
      <p:sp>
        <p:nvSpPr>
          <p:cNvPr id="6" name="Заголовок 2"/>
          <p:cNvSpPr txBox="1">
            <a:spLocks/>
          </p:cNvSpPr>
          <p:nvPr/>
        </p:nvSpPr>
        <p:spPr>
          <a:xfrm>
            <a:off x="8730607" y="3861048"/>
            <a:ext cx="3567336" cy="2304256"/>
          </a:xfrm>
          <a:prstGeom prst="rect">
            <a:avLst/>
          </a:prstGeom>
          <a:noFill/>
        </p:spPr>
        <p:txBody>
          <a:bodyPr/>
          <a:lstStyle>
            <a:lvl1pPr algn="ctr">
              <a:defRPr kern="1200" sz="4400">
                <a:solidFill>
                  <a:schemeClr val="lt1"/>
                </a:solidFill>
              </a:defRPr>
            </a:lvl1pPr>
            <a:extLst/>
          </a:lstStyle>
          <a:p>
            <a:pPr algn="l"/>
            <a:endParaRPr dirty="0" lang="ru-RU" sz="2200">
              <a:solidFill>
                <a:schemeClr val="tx1"/>
              </a:solidFill>
              <a:latin charset="0" panose="020B0502020202020204" pitchFamily="34" typeface="Century Gothic"/>
            </a:endParaRPr>
          </a:p>
        </p:txBody>
      </p:sp>
      <p:sp>
        <p:nvSpPr>
          <p:cNvPr id="7" name="Заголовок 2"/>
          <p:cNvSpPr txBox="1">
            <a:spLocks/>
          </p:cNvSpPr>
          <p:nvPr/>
        </p:nvSpPr>
        <p:spPr>
          <a:xfrm>
            <a:off x="6024563" y="3786190"/>
            <a:ext cx="2592288" cy="2304256"/>
          </a:xfrm>
          <a:prstGeom prst="rect">
            <a:avLst/>
          </a:prstGeom>
          <a:noFill/>
        </p:spPr>
        <p:txBody>
          <a:bodyPr/>
          <a:lstStyle>
            <a:lvl1pPr algn="ctr">
              <a:defRPr kern="1200" sz="4400">
                <a:solidFill>
                  <a:schemeClr val="lt1"/>
                </a:solidFill>
              </a:defRPr>
            </a:lvl1pPr>
            <a:extLst/>
          </a:lstStyle>
          <a:p>
            <a:pPr algn="l"/>
            <a:endParaRPr dirty="0" lang="ru-RU" sz="2200">
              <a:solidFill>
                <a:schemeClr val="tx1"/>
              </a:solidFill>
              <a:latin charset="0" panose="020B0502020202020204" pitchFamily="34" typeface="Century Gothic"/>
            </a:endParaRPr>
          </a:p>
        </p:txBody>
      </p:sp>
      <p:sp>
        <p:nvSpPr>
          <p:cNvPr id="8" name="Заголовок 2"/>
          <p:cNvSpPr txBox="1">
            <a:spLocks/>
          </p:cNvSpPr>
          <p:nvPr/>
        </p:nvSpPr>
        <p:spPr>
          <a:xfrm>
            <a:off x="287685" y="165629"/>
            <a:ext cx="5874275" cy="864096"/>
          </a:xfrm>
          <a:prstGeom prst="rect">
            <a:avLst/>
          </a:prstGeom>
          <a:noFill/>
        </p:spPr>
        <p:txBody>
          <a:bodyPr/>
          <a:lstStyle>
            <a:defPPr>
              <a:defRPr lang="fr-FR"/>
            </a:defPPr>
            <a:lvl1pPr>
              <a:defRPr b="1" sz="3600">
                <a:solidFill>
                  <a:srgbClr val="CC00CC"/>
                </a:solidFill>
                <a:latin charset="0" panose="020B0502020202020204" pitchFamily="34" typeface="Century Gothic"/>
              </a:defRPr>
            </a:lvl1pPr>
          </a:lstStyle>
          <a:p>
            <a:endParaRPr dirty="0" lang="ru-RU" sz="3200"/>
          </a:p>
        </p:txBody>
      </p:sp>
      <p:sp>
        <p:nvSpPr>
          <p:cNvPr id="16385" name="Rectangle 1"/>
          <p:cNvSpPr>
            <a:spLocks noChangeArrowheads="1"/>
          </p:cNvSpPr>
          <p:nvPr/>
        </p:nvSpPr>
        <p:spPr bwMode="auto">
          <a:xfrm>
            <a:off x="1666847" y="500045"/>
            <a:ext cx="6643735" cy="405247"/>
          </a:xfrm>
          <a:prstGeom prst="rect">
            <a:avLst/>
          </a:prstGeom>
          <a:solidFill>
            <a:schemeClr val="bg1"/>
          </a:solidFill>
          <a:ln w="9525">
            <a:noFill/>
            <a:miter lim="800000"/>
            <a:headEnd/>
            <a:tailEnd/>
          </a:ln>
          <a:effectLst/>
        </p:spPr>
        <p:txBody>
          <a:bodyPr anchor="ctr" anchorCtr="0" bIns="-12696" compatLnSpc="1" lIns="0" numCol="1" rIns="0" tIns="-12696" vert="horz" wrap="square">
            <a:prstTxWarp prst="textNoShape">
              <a:avLst/>
            </a:prstTxWarp>
            <a:spAutoFit/>
          </a:bodyPr>
          <a:lstStyle/>
          <a:p>
            <a:pPr algn="ctr" defTabSz="914400" eaLnBrk="1" fontAlgn="base" hangingPunct="1" indent="0" latinLnBrk="0" lvl="0" marL="0" marR="0" rtl="0">
              <a:lnSpc>
                <a:spcPct val="100000"/>
              </a:lnSpc>
              <a:spcBef>
                <a:spcPct val="0"/>
              </a:spcBef>
              <a:spcAft>
                <a:spcPct val="0"/>
              </a:spcAft>
              <a:buClrTx/>
              <a:buSzTx/>
              <a:buFontTx/>
              <a:buNone/>
              <a:tabLst/>
            </a:pPr>
            <a:r>
              <a:rPr b="1" baseline="0" cap="none" dirty="0" err="1" i="0" kumimoji="0" lang="ru-RU" normalizeH="0" smtClean="0" strike="noStrike" sz="2800" u="none">
                <a:ln>
                  <a:noFill/>
                </a:ln>
                <a:effectLst/>
                <a:latin charset="0" pitchFamily="34" typeface="Arial"/>
                <a:cs charset="0" pitchFamily="34" typeface="Arial"/>
              </a:rPr>
              <a:t>Нәтижелер </a:t>
            </a:r>
            <a:r>
              <a:rPr b="1" baseline="0" cap="none" dirty="0" i="0" kumimoji="0" lang="ru-RU" normalizeH="0" smtClean="0" strike="noStrike" sz="2800" u="none">
                <a:ln>
                  <a:noFill/>
                </a:ln>
                <a:effectLst/>
                <a:latin charset="0" pitchFamily="34" typeface="Arial"/>
                <a:cs charset="0" pitchFamily="34" typeface="Arial"/>
              </a:rPr>
              <a:t>мен </a:t>
            </a:r>
            <a:r>
              <a:rPr b="1" baseline="0" cap="none" dirty="0" err="1" i="0" kumimoji="0" lang="ru-RU" normalizeH="0" smtClean="0" strike="noStrike" sz="2800" u="none">
                <a:ln>
                  <a:noFill/>
                </a:ln>
                <a:effectLst/>
                <a:latin charset="0" pitchFamily="34" typeface="Arial"/>
                <a:cs charset="0" pitchFamily="34" typeface="Arial"/>
              </a:rPr>
              <a:t>перспективалар</a:t>
            </a:r>
            <a:r>
              <a:rPr b="1" baseline="0" cap="none" dirty="0" i="0" kumimoji="0" lang="ru-RU" normalizeH="0" smtClean="0" strike="noStrike" sz="2800" u="none">
                <a:ln>
                  <a:noFill/>
                </a:ln>
                <a:effectLst/>
                <a:latin charset="0" pitchFamily="34" typeface="Arial"/>
                <a:cs charset="0" pitchFamily="34" typeface="Arial"/>
              </a:rPr>
              <a:t> </a:t>
            </a:r>
          </a:p>
        </p:txBody>
      </p:sp>
      <p:sp>
        <p:nvSpPr>
          <p:cNvPr id="16386" name="Rectangle 2"/>
          <p:cNvSpPr>
            <a:spLocks noChangeArrowheads="1"/>
          </p:cNvSpPr>
          <p:nvPr/>
        </p:nvSpPr>
        <p:spPr bwMode="auto">
          <a:xfrm>
            <a:off x="3" y="3786193"/>
            <a:ext cx="2809852" cy="2190351"/>
          </a:xfrm>
          <a:prstGeom prst="rect">
            <a:avLst/>
          </a:prstGeom>
          <a:solidFill>
            <a:schemeClr val="bg1"/>
          </a:solidFill>
          <a:ln w="9525">
            <a:noFill/>
            <a:miter lim="800000"/>
            <a:headEnd/>
            <a:tailEnd/>
          </a:ln>
          <a:effectLst/>
        </p:spPr>
        <p:txBody>
          <a:bodyPr anchor="ctr" anchorCtr="0" bIns="-12696" compatLnSpc="1" lIns="0" numCol="1" rIns="0" tIns="-12696" vert="horz" wrap="square">
            <a:prstTxWarp prst="textNoShape">
              <a:avLst/>
            </a:prstTxWarp>
            <a:spAutoFit/>
          </a:bodyPr>
          <a:lstStyle/>
          <a:p>
            <a:pPr algn="l" defTabSz="914400" eaLnBrk="1" fontAlgn="base" hangingPunct="1" indent="0" latinLnBrk="0" lvl="0" marL="0" marR="0" rtl="0">
              <a:lnSpc>
                <a:spcPct val="100000"/>
              </a:lnSpc>
              <a:spcBef>
                <a:spcPct val="0"/>
              </a:spcBef>
              <a:spcAft>
                <a:spcPct val="0"/>
              </a:spcAft>
              <a:buClrTx/>
              <a:buSzTx/>
              <a:buFontTx/>
              <a:buNone/>
              <a:tabLst/>
            </a:pPr>
            <a:r>
              <a:rPr b="0" baseline="0" cap="none" dirty="0" err="1" i="0" kumimoji="0" lang="ru-RU" normalizeH="0" smtClean="0" strike="noStrike" sz="2400" u="none">
                <a:ln>
                  <a:noFill/>
                </a:ln>
                <a:solidFill>
                  <a:schemeClr val="tx1">
                    <a:lumMod val="50000"/>
                    <a:lumOff val="50000"/>
                  </a:schemeClr>
                </a:solidFill>
                <a:effectLst/>
                <a:cs charset="0" pitchFamily="34" typeface="Arial"/>
              </a:rPr>
              <a:t>Сіз</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ауылшаруашылық кәсіпорнында құс өсіруші болып</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жұмысқа орналаса</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аласыз</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p>
        </p:txBody>
      </p:sp>
      <p:sp>
        <p:nvSpPr>
          <p:cNvPr id="16387" name="Rectangle 3"/>
          <p:cNvSpPr>
            <a:spLocks noChangeArrowheads="1"/>
          </p:cNvSpPr>
          <p:nvPr/>
        </p:nvSpPr>
        <p:spPr bwMode="auto">
          <a:xfrm>
            <a:off x="2881293" y="3867430"/>
            <a:ext cx="2643207" cy="1821019"/>
          </a:xfrm>
          <a:prstGeom prst="rect">
            <a:avLst/>
          </a:prstGeom>
          <a:solidFill>
            <a:schemeClr val="bg1"/>
          </a:solidFill>
          <a:ln w="9525">
            <a:noFill/>
            <a:miter lim="800000"/>
            <a:headEnd/>
            <a:tailEnd/>
          </a:ln>
          <a:effectLst/>
        </p:spPr>
        <p:txBody>
          <a:bodyPr anchor="ctr" anchorCtr="0" bIns="-12696" compatLnSpc="1" lIns="0" numCol="1" rIns="0" tIns="-12696" vert="horz" wrap="square">
            <a:prstTxWarp prst="textNoShape">
              <a:avLst/>
            </a:prstTxWarp>
            <a:spAutoFit/>
          </a:bodyPr>
          <a:lstStyle/>
          <a:p>
            <a:pPr algn="l" defTabSz="914400" eaLnBrk="1" fontAlgn="base" hangingPunct="1" indent="0" latinLnBrk="0" lvl="0" marL="0" marR="0" rtl="0">
              <a:lnSpc>
                <a:spcPct val="100000"/>
              </a:lnSpc>
              <a:spcBef>
                <a:spcPct val="0"/>
              </a:spcBef>
              <a:spcAft>
                <a:spcPct val="0"/>
              </a:spcAft>
              <a:buClrTx/>
              <a:buSzTx/>
              <a:buFontTx/>
              <a:buNone/>
              <a:tabLst/>
            </a:pPr>
            <a:r>
              <a:rPr b="0" baseline="0" cap="none" dirty="0" err="1" i="0" kumimoji="0" lang="ru-RU" normalizeH="0" smtClean="0" strike="noStrike" sz="2400" u="none">
                <a:ln>
                  <a:noFill/>
                </a:ln>
                <a:solidFill>
                  <a:schemeClr val="tx1">
                    <a:lumMod val="50000"/>
                    <a:lumOff val="50000"/>
                  </a:schemeClr>
                </a:solidFill>
                <a:effectLst/>
                <a:cs charset="0" pitchFamily="34" typeface="Arial"/>
              </a:rPr>
              <a:t>Сізде</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ата-аналық отардың тауықтарын өсіру және ұстау дағдылары </a:t>
            </a:r>
            <a:r>
              <a:rPr b="0" baseline="0" cap="none" dirty="0" i="0" kumimoji="0" lang="ru-RU" normalizeH="0" smtClean="0" strike="noStrike" sz="2400" u="none">
                <a:ln>
                  <a:noFill/>
                </a:ln>
                <a:solidFill>
                  <a:schemeClr val="tx1">
                    <a:lumMod val="50000"/>
                    <a:lumOff val="50000"/>
                  </a:schemeClr>
                </a:solidFill>
                <a:effectLst/>
                <a:cs charset="0" pitchFamily="34" typeface="Arial"/>
              </a:rPr>
              <a:t>бар </a:t>
            </a:r>
          </a:p>
        </p:txBody>
      </p:sp>
      <p:sp>
        <p:nvSpPr>
          <p:cNvPr id="10241" name="Rectangle 1"/>
          <p:cNvSpPr>
            <a:spLocks noChangeArrowheads="1"/>
          </p:cNvSpPr>
          <p:nvPr/>
        </p:nvSpPr>
        <p:spPr bwMode="auto">
          <a:xfrm>
            <a:off x="5667375" y="3857631"/>
            <a:ext cx="2714644" cy="1451688"/>
          </a:xfrm>
          <a:prstGeom prst="rect">
            <a:avLst/>
          </a:prstGeom>
          <a:solidFill>
            <a:schemeClr val="bg1"/>
          </a:solidFill>
          <a:ln w="9525">
            <a:noFill/>
            <a:miter lim="800000"/>
            <a:headEnd/>
            <a:tailEnd/>
          </a:ln>
          <a:effectLst/>
        </p:spPr>
        <p:txBody>
          <a:bodyPr anchor="ctr" anchorCtr="0" bIns="-12696" compatLnSpc="1" lIns="0" numCol="1" rIns="0" tIns="-12696" vert="horz" wrap="square">
            <a:prstTxWarp prst="textNoShape">
              <a:avLst/>
            </a:prstTxWarp>
            <a:spAutoFit/>
          </a:bodyPr>
          <a:lstStyle/>
          <a:p>
            <a:pPr algn="l" defTabSz="914400" eaLnBrk="1" fontAlgn="base" hangingPunct="1" indent="0" latinLnBrk="0" lvl="0" marL="0" marR="0" rtl="0">
              <a:lnSpc>
                <a:spcPct val="100000"/>
              </a:lnSpc>
              <a:spcBef>
                <a:spcPct val="0"/>
              </a:spcBef>
              <a:spcAft>
                <a:spcPct val="0"/>
              </a:spcAft>
              <a:buClrTx/>
              <a:buSzTx/>
              <a:buFontTx/>
              <a:buNone/>
              <a:tabLst/>
            </a:pPr>
            <a:r>
              <a:rPr b="0" baseline="0" cap="none" dirty="0" err="1" i="0" kumimoji="0" lang="ru-RU" normalizeH="0" smtClean="0" strike="noStrike" sz="2400" u="none">
                <a:ln>
                  <a:noFill/>
                </a:ln>
                <a:solidFill>
                  <a:schemeClr val="tx1">
                    <a:lumMod val="50000"/>
                    <a:lumOff val="50000"/>
                  </a:schemeClr>
                </a:solidFill>
                <a:effectLst/>
                <a:cs charset="0" pitchFamily="34" typeface="Arial"/>
              </a:rPr>
              <a:t>Сіз</a:t>
            </a:r>
            <a:r>
              <a:rPr b="0" baseline="0" cap="none" dirty="0" i="0" kumimoji="0" lang="ru-RU" normalizeH="0" smtClean="0" strike="noStrike" sz="2400" u="none">
                <a:ln>
                  <a:noFill/>
                </a:ln>
                <a:solidFill>
                  <a:schemeClr val="tx1">
                    <a:lumMod val="50000"/>
                    <a:lumOff val="50000"/>
                  </a:schemeClr>
                </a:solidFill>
                <a:effectLst/>
                <a:cs charset="0" pitchFamily="34" typeface="Arial"/>
              </a:rPr>
              <a:t> бройлер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өсіру жұмысын қалай ұйымдастыру керектігін</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білесіз</a:t>
            </a:r>
            <a:r>
              <a:rPr b="0" baseline="0" cap="none" dirty="0" i="0" kumimoji="0" lang="ru-RU" normalizeH="0" smtClean="0" strike="noStrike" sz="2100" u="none">
                <a:ln>
                  <a:noFill/>
                </a:ln>
                <a:solidFill>
                  <a:schemeClr val="tx1">
                    <a:lumMod val="50000"/>
                    <a:lumOff val="50000"/>
                  </a:schemeClr>
                </a:solidFill>
                <a:effectLst/>
                <a:latin typeface="inherit"/>
                <a:cs charset="0" pitchFamily="34" typeface="Arial"/>
              </a:rPr>
              <a:t>.</a:t>
            </a:r>
            <a:r>
              <a:rPr b="0" baseline="0" cap="none" dirty="0" i="0" kumimoji="0" lang="ru-RU" normalizeH="0" smtClean="0" strike="noStrike" sz="800" u="none">
                <a:ln>
                  <a:noFill/>
                </a:ln>
                <a:solidFill>
                  <a:schemeClr val="tx1">
                    <a:lumMod val="50000"/>
                    <a:lumOff val="50000"/>
                  </a:schemeClr>
                </a:solidFill>
                <a:effectLst/>
                <a:latin charset="0" pitchFamily="34" typeface="Arial"/>
                <a:cs charset="0" pitchFamily="34" typeface="Arial"/>
              </a:rPr>
              <a:t> </a:t>
            </a:r>
            <a:endParaRPr b="0" baseline="0" cap="none" dirty="0" i="0" kumimoji="0" lang="ru-RU" normalizeH="0" smtClean="0" strike="noStrike" sz="1800" u="none">
              <a:ln>
                <a:noFill/>
              </a:ln>
              <a:solidFill>
                <a:schemeClr val="tx1">
                  <a:lumMod val="50000"/>
                  <a:lumOff val="50000"/>
                </a:schemeClr>
              </a:solidFill>
              <a:effectLst/>
              <a:latin charset="0" pitchFamily="34" typeface="Arial"/>
              <a:cs charset="0" pitchFamily="34" typeface="Arial"/>
            </a:endParaRPr>
          </a:p>
        </p:txBody>
      </p:sp>
      <p:sp>
        <p:nvSpPr>
          <p:cNvPr id="10242" name="Rectangle 2"/>
          <p:cNvSpPr>
            <a:spLocks noChangeArrowheads="1"/>
          </p:cNvSpPr>
          <p:nvPr/>
        </p:nvSpPr>
        <p:spPr bwMode="auto">
          <a:xfrm>
            <a:off x="8453453" y="3786193"/>
            <a:ext cx="3738547" cy="1821019"/>
          </a:xfrm>
          <a:prstGeom prst="rect">
            <a:avLst/>
          </a:prstGeom>
          <a:solidFill>
            <a:schemeClr val="bg1"/>
          </a:solidFill>
          <a:ln w="9525">
            <a:noFill/>
            <a:miter lim="800000"/>
            <a:headEnd/>
            <a:tailEnd/>
          </a:ln>
          <a:effectLst/>
        </p:spPr>
        <p:txBody>
          <a:bodyPr anchor="ctr" anchorCtr="0" bIns="-12696" compatLnSpc="1" lIns="0" numCol="1" rIns="0" tIns="-12696" vert="horz" wrap="square">
            <a:prstTxWarp prst="textNoShape">
              <a:avLst/>
            </a:prstTxWarp>
            <a:spAutoFit/>
          </a:bodyPr>
          <a:lstStyle/>
          <a:p>
            <a:pPr algn="l" defTabSz="914400" eaLnBrk="1" fontAlgn="base" hangingPunct="1" indent="0" latinLnBrk="0" lvl="0" marL="0" marR="0" rtl="0">
              <a:lnSpc>
                <a:spcPct val="100000"/>
              </a:lnSpc>
              <a:spcBef>
                <a:spcPct val="0"/>
              </a:spcBef>
              <a:spcAft>
                <a:spcPct val="0"/>
              </a:spcAft>
              <a:buClrTx/>
              <a:buSzTx/>
              <a:buFontTx/>
              <a:buNone/>
              <a:tabLst/>
            </a:pPr>
            <a:r>
              <a:rPr b="0" baseline="0" cap="none" dirty="0" err="1" i="0" kumimoji="0" lang="ru-RU" normalizeH="0" smtClean="0" strike="noStrike" sz="2400" u="none">
                <a:ln>
                  <a:noFill/>
                </a:ln>
                <a:solidFill>
                  <a:schemeClr val="tx1">
                    <a:lumMod val="50000"/>
                    <a:lumOff val="50000"/>
                  </a:schemeClr>
                </a:solidFill>
                <a:effectLst/>
                <a:cs charset="0" pitchFamily="34" typeface="Arial"/>
              </a:rPr>
              <a:t>Сіз</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құс кешендерінің барлық учаскелерінде</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жұмыс істеуге</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жауапты</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боласыз</a:t>
            </a:r>
            <a:r>
              <a:rPr b="0" baseline="0" cap="none" dirty="0" i="0" kumimoji="0" lang="ru-RU" normalizeH="0" smtClean="0" strike="noStrike" sz="2400" u="none">
                <a:ln>
                  <a:noFill/>
                </a:ln>
                <a:solidFill>
                  <a:schemeClr val="tx1">
                    <a:lumMod val="50000"/>
                    <a:lumOff val="50000"/>
                  </a:schemeClr>
                </a:solidFill>
                <a:effectLst/>
                <a:cs charset="0" pitchFamily="34" typeface="Arial"/>
              </a:rPr>
              <a:t> -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инкубаторлардан</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бастап</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құс </a:t>
            </a:r>
            <a:r>
              <a:rPr b="0" baseline="0" cap="none" dirty="0" i="0" kumimoji="0" lang="ru-RU" normalizeH="0" smtClean="0" strike="noStrike" sz="2400" u="none">
                <a:ln>
                  <a:noFill/>
                </a:ln>
                <a:solidFill>
                  <a:schemeClr val="tx1">
                    <a:lumMod val="50000"/>
                    <a:lumOff val="50000"/>
                  </a:schemeClr>
                </a:solidFill>
                <a:effectLst/>
                <a:cs charset="0" pitchFamily="34" typeface="Arial"/>
              </a:rPr>
              <a:t>сою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желілеріне</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r>
              <a:rPr b="0" baseline="0" cap="none" dirty="0" err="1" i="0" kumimoji="0" lang="ru-RU" normalizeH="0" smtClean="0" strike="noStrike" sz="2400" u="none">
                <a:ln>
                  <a:noFill/>
                </a:ln>
                <a:solidFill>
                  <a:schemeClr val="tx1">
                    <a:lumMod val="50000"/>
                    <a:lumOff val="50000"/>
                  </a:schemeClr>
                </a:solidFill>
                <a:effectLst/>
                <a:cs charset="0" pitchFamily="34" typeface="Arial"/>
              </a:rPr>
              <a:t>дейін</a:t>
            </a:r>
            <a:r>
              <a:rPr b="0" baseline="0" cap="none" dirty="0" i="0" kumimoji="0" lang="ru-RU" normalizeH="0" smtClean="0" strike="noStrike" sz="2400" u="none">
                <a:ln>
                  <a:noFill/>
                </a:ln>
                <a:solidFill>
                  <a:schemeClr val="tx1">
                    <a:lumMod val="50000"/>
                    <a:lumOff val="50000"/>
                  </a:schemeClr>
                </a:solidFill>
                <a:effectLst/>
                <a:cs charset="0" pitchFamily="34" typeface="Arial"/>
              </a:rPr>
              <a:t>. </a:t>
            </a:r>
          </a:p>
        </p:txBody>
      </p:sp>
    </p:spTree>
  </p:cSld>
  <p:clrMapOvr>
    <a:masterClrMapping/>
  </p:clrMapOvr>
  <p:timing>
    <p:tnLst>
      <p:par>
        <p:cTn dur="indefinite" id="1" nodeType="tmRoot" restart="never"/>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11715838" cy="6571660"/>
        </p:xfrm>
        <a:graphic>
          <a:graphicData uri="http://schemas.openxmlformats.org/drawingml/2006/table">
            <a:tbl>
              <a:tblPr/>
              <a:tblGrid>
                <a:gridCol w="595274">
                  <a:extLst>
                    <a:ext uri="{9D8B030D-6E8A-4147-A177-3AD203B41FA5}">
                      <a16:colId xmlns:a16="http://schemas.microsoft.com/office/drawing/2014/main" val="20000"/>
                    </a:ext>
                  </a:extLst>
                </a:gridCol>
                <a:gridCol w="4367324">
                  <a:extLst>
                    <a:ext uri="{9D8B030D-6E8A-4147-A177-3AD203B41FA5}">
                      <a16:colId xmlns:a16="http://schemas.microsoft.com/office/drawing/2014/main" val="20001"/>
                    </a:ext>
                  </a:extLst>
                </a:gridCol>
                <a:gridCol w="2336347">
                  <a:extLst>
                    <a:ext uri="{9D8B030D-6E8A-4147-A177-3AD203B41FA5}">
                      <a16:colId xmlns:a16="http://schemas.microsoft.com/office/drawing/2014/main" val="20002"/>
                    </a:ext>
                  </a:extLst>
                </a:gridCol>
                <a:gridCol w="477503">
                  <a:extLst>
                    <a:ext uri="{9D8B030D-6E8A-4147-A177-3AD203B41FA5}">
                      <a16:colId xmlns:a16="http://schemas.microsoft.com/office/drawing/2014/main" val="20003"/>
                    </a:ext>
                  </a:extLst>
                </a:gridCol>
                <a:gridCol w="392232">
                  <a:extLst>
                    <a:ext uri="{9D8B030D-6E8A-4147-A177-3AD203B41FA5}">
                      <a16:colId xmlns:a16="http://schemas.microsoft.com/office/drawing/2014/main" val="20004"/>
                    </a:ext>
                  </a:extLst>
                </a:gridCol>
                <a:gridCol w="289911">
                  <a:extLst>
                    <a:ext uri="{9D8B030D-6E8A-4147-A177-3AD203B41FA5}">
                      <a16:colId xmlns:a16="http://schemas.microsoft.com/office/drawing/2014/main" val="20005"/>
                    </a:ext>
                  </a:extLst>
                </a:gridCol>
                <a:gridCol w="289911">
                  <a:extLst>
                    <a:ext uri="{9D8B030D-6E8A-4147-A177-3AD203B41FA5}">
                      <a16:colId xmlns:a16="http://schemas.microsoft.com/office/drawing/2014/main" val="20006"/>
                    </a:ext>
                  </a:extLst>
                </a:gridCol>
                <a:gridCol w="341073">
                  <a:extLst>
                    <a:ext uri="{9D8B030D-6E8A-4147-A177-3AD203B41FA5}">
                      <a16:colId xmlns:a16="http://schemas.microsoft.com/office/drawing/2014/main" val="20007"/>
                    </a:ext>
                  </a:extLst>
                </a:gridCol>
                <a:gridCol w="358127">
                  <a:extLst>
                    <a:ext uri="{9D8B030D-6E8A-4147-A177-3AD203B41FA5}">
                      <a16:colId xmlns:a16="http://schemas.microsoft.com/office/drawing/2014/main" val="20008"/>
                    </a:ext>
                  </a:extLst>
                </a:gridCol>
                <a:gridCol w="289911">
                  <a:extLst>
                    <a:ext uri="{9D8B030D-6E8A-4147-A177-3AD203B41FA5}">
                      <a16:colId xmlns:a16="http://schemas.microsoft.com/office/drawing/2014/main" val="20009"/>
                    </a:ext>
                  </a:extLst>
                </a:gridCol>
                <a:gridCol w="289911">
                  <a:extLst>
                    <a:ext uri="{9D8B030D-6E8A-4147-A177-3AD203B41FA5}">
                      <a16:colId xmlns:a16="http://schemas.microsoft.com/office/drawing/2014/main" val="20010"/>
                    </a:ext>
                  </a:extLst>
                </a:gridCol>
                <a:gridCol w="289911">
                  <a:extLst>
                    <a:ext uri="{9D8B030D-6E8A-4147-A177-3AD203B41FA5}">
                      <a16:colId xmlns:a16="http://schemas.microsoft.com/office/drawing/2014/main" val="20011"/>
                    </a:ext>
                  </a:extLst>
                </a:gridCol>
                <a:gridCol w="255807">
                  <a:extLst>
                    <a:ext uri="{9D8B030D-6E8A-4147-A177-3AD203B41FA5}">
                      <a16:colId xmlns:a16="http://schemas.microsoft.com/office/drawing/2014/main" val="20012"/>
                    </a:ext>
                  </a:extLst>
                </a:gridCol>
                <a:gridCol w="306965">
                  <a:extLst>
                    <a:ext uri="{9D8B030D-6E8A-4147-A177-3AD203B41FA5}">
                      <a16:colId xmlns:a16="http://schemas.microsoft.com/office/drawing/2014/main" val="20013"/>
                    </a:ext>
                  </a:extLst>
                </a:gridCol>
                <a:gridCol w="255807">
                  <a:extLst>
                    <a:ext uri="{9D8B030D-6E8A-4147-A177-3AD203B41FA5}">
                      <a16:colId xmlns:a16="http://schemas.microsoft.com/office/drawing/2014/main" val="20014"/>
                    </a:ext>
                  </a:extLst>
                </a:gridCol>
                <a:gridCol w="255807">
                  <a:extLst>
                    <a:ext uri="{9D8B030D-6E8A-4147-A177-3AD203B41FA5}">
                      <a16:colId xmlns:a16="http://schemas.microsoft.com/office/drawing/2014/main" val="20015"/>
                    </a:ext>
                  </a:extLst>
                </a:gridCol>
                <a:gridCol w="324017">
                  <a:extLst>
                    <a:ext uri="{9D8B030D-6E8A-4147-A177-3AD203B41FA5}">
                      <a16:colId xmlns:a16="http://schemas.microsoft.com/office/drawing/2014/main" val="20016"/>
                    </a:ext>
                  </a:extLst>
                </a:gridCol>
              </a:tblGrid>
              <a:tr h="1285885">
                <a:tc>
                  <a:txBody>
                    <a:bodyPr/>
                    <a:lstStyle/>
                    <a:p>
                      <a:pPr algn="l" fontAlgn="b"/>
                      <a:r>
                        <a:rPr lang="ru-RU" sz="1600" b="0" i="0" u="none" strike="noStrike" dirty="0">
                          <a:latin typeface="Arial"/>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ru-RU" sz="1300" b="1" i="0" u="none" strike="noStrike" dirty="0">
                          <a:solidFill>
                            <a:srgbClr val="000000"/>
                          </a:solidFill>
                          <a:latin typeface="Arial"/>
                        </a:rPr>
                        <a:t>Хозяйство</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latin typeface="Arial"/>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9">
                  <a:txBody>
                    <a:bodyPr/>
                    <a:lstStyle/>
                    <a:p>
                      <a:pPr algn="ctr" fontAlgn="ctr"/>
                      <a:r>
                        <a:rPr lang="ru-RU" sz="1400" b="0" i="0" u="none" strike="noStrike">
                          <a:solidFill>
                            <a:srgbClr val="006100"/>
                          </a:solidFill>
                          <a:latin typeface="Arial"/>
                        </a:rPr>
                        <a:t>Специалисты с высшим образованием</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gridSpan="5">
                  <a:txBody>
                    <a:bodyPr/>
                    <a:lstStyle/>
                    <a:p>
                      <a:pPr algn="ctr" fontAlgn="ctr"/>
                      <a:r>
                        <a:rPr lang="ru-RU" sz="1400" b="0" i="0" u="none" strike="noStrike">
                          <a:solidFill>
                            <a:srgbClr val="006100"/>
                          </a:solidFill>
                          <a:latin typeface="Arial"/>
                        </a:rPr>
                        <a:t>Специалисты со средним специальным образованием</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00"/>
                  </a:ext>
                </a:extLst>
              </a:tr>
              <a:tr h="213676">
                <a:tc rowSpan="2">
                  <a:txBody>
                    <a:bodyPr/>
                    <a:lstStyle/>
                    <a:p>
                      <a:pPr algn="l" fontAlgn="b"/>
                      <a:r>
                        <a:rPr lang="ru-RU" sz="1600" b="0" i="0" u="none" strike="noStrike">
                          <a:latin typeface="Arial"/>
                        </a:rPr>
                        <a:t>№</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9"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gridSpan="5"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1"/>
                  </a:ext>
                </a:extLst>
              </a:tr>
              <a:tr h="1477382">
                <a:tc vMerge="1">
                  <a:txBody>
                    <a:bodyPr/>
                    <a:lstStyle/>
                    <a:p>
                      <a:endParaRPr lang="ru-RU"/>
                    </a:p>
                  </a:txBody>
                  <a:tcPr/>
                </a:tc>
                <a:tc vMerge="1">
                  <a:txBody>
                    <a:bodyPr/>
                    <a:lstStyle/>
                    <a:p>
                      <a:endParaRPr lang="ru-RU"/>
                    </a:p>
                  </a:txBody>
                  <a:tcPr/>
                </a:tc>
                <a:tc>
                  <a:txBody>
                    <a:bodyPr/>
                    <a:lstStyle/>
                    <a:p>
                      <a:pPr algn="ctr" fontAlgn="ctr"/>
                      <a:r>
                        <a:rPr lang="ru-RU" sz="1300" b="1" i="0" u="none" strike="noStrike" dirty="0">
                          <a:solidFill>
                            <a:srgbClr val="000000"/>
                          </a:solidFill>
                          <a:latin typeface="Calibri"/>
                        </a:rPr>
                        <a:t>Область</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Ветврачи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Зооинженеры-технологии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Инженеры-механики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Инженеры-энергетики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технолог птицевод</a:t>
                      </a:r>
                    </a:p>
                  </a:txBody>
                  <a:tcPr marL="6041" marR="6041" marT="6041" marB="0" vert="vert27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технолог пищевой промышленности </a:t>
                      </a:r>
                    </a:p>
                  </a:txBody>
                  <a:tcPr marL="6041" marR="6041" marT="6041" marB="0" vert="vert27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Лобарант по качеству продукции</a:t>
                      </a:r>
                    </a:p>
                  </a:txBody>
                  <a:tcPr marL="6041" marR="6041" marT="6041" marB="0" vert="vert27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Начальник убойного центра</a:t>
                      </a:r>
                    </a:p>
                  </a:txBody>
                  <a:tcPr marL="6041" marR="6041" marT="6041" marB="0" vert="vert27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1300" b="1" i="0" u="none" strike="noStrike">
                          <a:latin typeface="Calibri"/>
                        </a:rPr>
                        <a:t>технолог яичнего призводства</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Ветврачи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dirty="0" err="1">
                          <a:latin typeface="Calibri"/>
                        </a:rPr>
                        <a:t>Зооинженеры-технологии</a:t>
                      </a:r>
                      <a:endParaRPr lang="ru-RU" sz="1300" b="1" i="0" u="none" strike="noStrike" dirty="0">
                        <a:latin typeface="Calibri"/>
                      </a:endParaRP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Механики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Электрики</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Осеменаторы</a:t>
                      </a:r>
                    </a:p>
                  </a:txBody>
                  <a:tcPr marL="6041" marR="6041" marT="604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32214">
                <a:tc>
                  <a:txBody>
                    <a:bodyPr/>
                    <a:lstStyle/>
                    <a:p>
                      <a:pPr algn="r" fontAlgn="b"/>
                      <a:r>
                        <a:rPr lang="ru-RU" sz="1600" b="0" i="0" u="none" strike="noStrike">
                          <a:latin typeface="Arial"/>
                        </a:rPr>
                        <a:t>1</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Arial"/>
                        </a:rPr>
                        <a:t>ТОО" Астраханская ПФ"</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Calibri"/>
                        </a:rPr>
                        <a:t>Акмолинская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1" i="0" u="none" strike="noStrike" dirty="0">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05380">
                <a:tc>
                  <a:txBody>
                    <a:bodyPr/>
                    <a:lstStyle/>
                    <a:p>
                      <a:pPr algn="r" fontAlgn="b"/>
                      <a:r>
                        <a:rPr lang="ru-RU" sz="1600" b="0" i="0" u="none" strike="noStrike">
                          <a:latin typeface="Arial"/>
                        </a:rPr>
                        <a:t>2</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Arial"/>
                        </a:rPr>
                        <a:t>Алсад Казахстан</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Calibri"/>
                        </a:rPr>
                        <a:t>Алматинская обл</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05380">
                <a:tc>
                  <a:txBody>
                    <a:bodyPr/>
                    <a:lstStyle/>
                    <a:p>
                      <a:pPr algn="r" fontAlgn="b"/>
                      <a:r>
                        <a:rPr lang="ru-RU" sz="1600" b="0" i="0" u="none" strike="noStrike">
                          <a:latin typeface="Arial"/>
                        </a:rPr>
                        <a:t>3</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dirty="0">
                          <a:solidFill>
                            <a:srgbClr val="FF0000"/>
                          </a:solidFill>
                          <a:latin typeface="Arial"/>
                        </a:rPr>
                        <a:t>АО "</a:t>
                      </a:r>
                      <a:r>
                        <a:rPr lang="ru-RU" sz="1300" b="0" i="0" u="none" strike="noStrike" dirty="0" err="1">
                          <a:solidFill>
                            <a:srgbClr val="FF0000"/>
                          </a:solidFill>
                          <a:latin typeface="Arial"/>
                        </a:rPr>
                        <a:t>Алель</a:t>
                      </a:r>
                      <a:r>
                        <a:rPr lang="ru-RU" sz="1300" b="0" i="0" u="none" strike="noStrike" dirty="0">
                          <a:solidFill>
                            <a:srgbClr val="FF0000"/>
                          </a:solidFill>
                          <a:latin typeface="Arial"/>
                        </a:rPr>
                        <a:t> </a:t>
                      </a:r>
                      <a:r>
                        <a:rPr lang="ru-RU" sz="1300" b="0" i="0" u="none" strike="noStrike" dirty="0" err="1">
                          <a:solidFill>
                            <a:srgbClr val="FF0000"/>
                          </a:solidFill>
                          <a:latin typeface="Arial"/>
                        </a:rPr>
                        <a:t>Агро</a:t>
                      </a:r>
                      <a:r>
                        <a:rPr lang="ru-RU" sz="1300" b="0" i="0" u="none" strike="noStrike" dirty="0">
                          <a:solidFill>
                            <a:srgbClr val="FF0000"/>
                          </a:solidFill>
                          <a:latin typeface="Arial"/>
                        </a:rPr>
                        <a:t>"</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dirty="0" err="1">
                          <a:solidFill>
                            <a:srgbClr val="FF0000"/>
                          </a:solidFill>
                          <a:latin typeface="Calibri"/>
                        </a:rPr>
                        <a:t>Алматинская</a:t>
                      </a:r>
                      <a:r>
                        <a:rPr lang="ru-RU" sz="1300" b="0" i="0" u="none" strike="noStrike" dirty="0">
                          <a:solidFill>
                            <a:srgbClr val="FF0000"/>
                          </a:solidFill>
                          <a:latin typeface="Calibri"/>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5</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solidFill>
                            <a:srgbClr val="FF0000"/>
                          </a:solidFill>
                          <a:latin typeface="Calibri"/>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kk-KZ" sz="1300" b="0" i="0" u="none" strike="noStrike" dirty="0" smtClean="0">
                          <a:solidFill>
                            <a:srgbClr val="FF0000"/>
                          </a:solidFill>
                          <a:latin typeface="Calibri"/>
                        </a:rPr>
                        <a:t>2</a:t>
                      </a:r>
                      <a:endParaRPr lang="ru-RU" sz="1300" b="0" i="0" u="none" strike="noStrike" dirty="0">
                        <a:solidFill>
                          <a:srgbClr val="FF0000"/>
                        </a:solidFill>
                        <a:latin typeface="Calibri"/>
                      </a:endParaRP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FF0000"/>
                          </a:solidFill>
                          <a:latin typeface="Calibri"/>
                        </a:rPr>
                        <a:t>3</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FF00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05380">
                <a:tc>
                  <a:txBody>
                    <a:bodyPr/>
                    <a:lstStyle/>
                    <a:p>
                      <a:pPr algn="r" fontAlgn="b"/>
                      <a:r>
                        <a:rPr lang="ru-RU" sz="1600" b="0" i="0" u="none" strike="noStrike">
                          <a:latin typeface="Arial"/>
                        </a:rPr>
                        <a:t>4</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dirty="0">
                          <a:solidFill>
                            <a:srgbClr val="000000"/>
                          </a:solidFill>
                          <a:latin typeface="Arial"/>
                        </a:rPr>
                        <a:t>ТОО "</a:t>
                      </a:r>
                      <a:r>
                        <a:rPr lang="ru-RU" sz="1300" b="0" i="0" u="none" strike="noStrike" dirty="0" err="1">
                          <a:solidFill>
                            <a:srgbClr val="000000"/>
                          </a:solidFill>
                          <a:latin typeface="Arial"/>
                        </a:rPr>
                        <a:t>Казакстан</a:t>
                      </a:r>
                      <a:r>
                        <a:rPr lang="ru-RU" sz="1300" b="0" i="0" u="none" strike="noStrike" dirty="0">
                          <a:solidFill>
                            <a:srgbClr val="000000"/>
                          </a:solidFill>
                          <a:latin typeface="Arial"/>
                        </a:rPr>
                        <a:t> </a:t>
                      </a:r>
                      <a:r>
                        <a:rPr lang="ru-RU" sz="1300" b="0" i="0" u="none" strike="noStrike" dirty="0" err="1">
                          <a:solidFill>
                            <a:srgbClr val="000000"/>
                          </a:solidFill>
                          <a:latin typeface="Arial"/>
                        </a:rPr>
                        <a:t>кустары</a:t>
                      </a:r>
                      <a:r>
                        <a:rPr lang="ru-RU" sz="1300" b="0" i="0" u="none" strike="noStrike" dirty="0">
                          <a:solidFill>
                            <a:srgbClr val="000000"/>
                          </a:solidFill>
                          <a:latin typeface="Arial"/>
                        </a:rPr>
                        <a:t>"</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Calibri"/>
                        </a:rPr>
                        <a:t>Алматинская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05380">
                <a:tc>
                  <a:txBody>
                    <a:bodyPr/>
                    <a:lstStyle/>
                    <a:p>
                      <a:pPr algn="r" fontAlgn="b"/>
                      <a:r>
                        <a:rPr lang="ru-RU" sz="1600" b="0" i="0" u="none" strike="noStrike">
                          <a:latin typeface="Arial"/>
                        </a:rPr>
                        <a:t>5</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Arial"/>
                        </a:rPr>
                        <a:t>ТОО "Рамазан"</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Calibri"/>
                        </a:rPr>
                        <a:t>Актюбинская обл</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479866">
                <a:tc>
                  <a:txBody>
                    <a:bodyPr/>
                    <a:lstStyle/>
                    <a:p>
                      <a:pPr algn="r" fontAlgn="b"/>
                      <a:r>
                        <a:rPr lang="ru-RU" sz="1600" b="0" i="0" u="none" strike="noStrike">
                          <a:latin typeface="Arial"/>
                        </a:rPr>
                        <a:t>6</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latin typeface="Arial"/>
                        </a:rPr>
                        <a:t>ТОО "Прииртышская Бройлерная Фабрика"</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a:latin typeface="Calibri"/>
                        </a:rPr>
                        <a:t>ВКО</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latin typeface="Calibri"/>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305380">
                <a:tc>
                  <a:txBody>
                    <a:bodyPr/>
                    <a:lstStyle/>
                    <a:p>
                      <a:pPr algn="r" fontAlgn="b"/>
                      <a:r>
                        <a:rPr lang="ru-RU" sz="1600" b="0" i="0" u="none" strike="noStrike">
                          <a:latin typeface="Arial"/>
                        </a:rPr>
                        <a:t>7</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latin typeface="Arial"/>
                        </a:rPr>
                        <a:t>ТОО "Аулие Ата Феникс"</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Жамбылская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latin typeface="Calibri"/>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339597">
                <a:tc>
                  <a:txBody>
                    <a:bodyPr/>
                    <a:lstStyle/>
                    <a:p>
                      <a:pPr algn="r" fontAlgn="b"/>
                      <a:r>
                        <a:rPr lang="ru-RU" sz="1600" b="0" i="0" u="none" strike="noStrike">
                          <a:latin typeface="Arial"/>
                        </a:rPr>
                        <a:t>8</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latin typeface="Arial"/>
                        </a:rPr>
                        <a:t>ТОО "Адель Кус"</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a:latin typeface="Calibri"/>
                        </a:rPr>
                        <a:t>СКО</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300" b="0" i="0" u="none" strike="noStrike">
                          <a:latin typeface="Calibri"/>
                        </a:rPr>
                        <a:t>2</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05380">
                <a:tc>
                  <a:txBody>
                    <a:bodyPr/>
                    <a:lstStyle/>
                    <a:p>
                      <a:pPr algn="r" fontAlgn="b"/>
                      <a:r>
                        <a:rPr lang="ru-RU" sz="1600" b="0" i="0" u="none" strike="noStrike">
                          <a:latin typeface="Arial"/>
                        </a:rPr>
                        <a:t>9</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Arial"/>
                        </a:rPr>
                        <a:t>ТОО"Атай СК"</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Calibri"/>
                        </a:rPr>
                        <a:t>СКО</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3</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305380">
                <a:tc>
                  <a:txBody>
                    <a:bodyPr/>
                    <a:lstStyle/>
                    <a:p>
                      <a:pPr algn="r" fontAlgn="b"/>
                      <a:r>
                        <a:rPr lang="ru-RU" sz="1600" b="0" i="0" u="none" strike="noStrike">
                          <a:latin typeface="Arial"/>
                        </a:rPr>
                        <a:t>10</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300" b="0" i="0" u="none" strike="noStrike">
                          <a:solidFill>
                            <a:srgbClr val="000000"/>
                          </a:solidFill>
                          <a:latin typeface="Arial"/>
                        </a:rPr>
                        <a:t>ТОО "Ордабасы кус"</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solidFill>
                            <a:srgbClr val="000000"/>
                          </a:solidFill>
                          <a:latin typeface="Calibri"/>
                        </a:rPr>
                        <a:t>ЮКО</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4</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300" b="0" i="0" u="none" strike="noStrike">
                          <a:latin typeface="Calibri"/>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3</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r h="305380">
                <a:tc>
                  <a:txBody>
                    <a:bodyPr/>
                    <a:lstStyle/>
                    <a:p>
                      <a:pPr algn="l" fontAlgn="b"/>
                      <a:r>
                        <a:rPr lang="ru-RU" sz="1600" b="0" i="0" u="none" strike="noStrike">
                          <a:solidFill>
                            <a:srgbClr val="006100"/>
                          </a:solidFill>
                          <a:latin typeface="Arial"/>
                        </a:rPr>
                        <a:t> </a:t>
                      </a:r>
                    </a:p>
                  </a:txBody>
                  <a:tcPr marL="6041" marR="6041" marT="60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ctr"/>
                      <a:r>
                        <a:rPr lang="ru-RU" sz="1400" b="0" i="0" u="none" strike="noStrike" dirty="0">
                          <a:solidFill>
                            <a:srgbClr val="006100"/>
                          </a:solidFill>
                          <a:latin typeface="Arial"/>
                        </a:rPr>
                        <a:t>Итого:</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ctr"/>
                      <a:r>
                        <a:rPr lang="ru-RU" sz="1300" b="0" i="0" u="none" strike="noStrike">
                          <a:solidFill>
                            <a:srgbClr val="006100"/>
                          </a:solidFill>
                          <a:latin typeface="Calibri"/>
                        </a:rPr>
                        <a:t> </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19</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8</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7</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7</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dirty="0" smtClean="0">
                          <a:solidFill>
                            <a:srgbClr val="006100"/>
                          </a:solidFill>
                          <a:latin typeface="Calibri"/>
                        </a:rPr>
                        <a:t>16</a:t>
                      </a:r>
                      <a:endParaRPr lang="ru-RU" sz="1300" b="0" i="0" u="none" strike="noStrike" dirty="0">
                        <a:solidFill>
                          <a:srgbClr val="006100"/>
                        </a:solidFill>
                        <a:latin typeface="Calibri"/>
                      </a:endParaRP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kk-KZ" sz="1300" b="0" i="0" u="none" strike="noStrike" dirty="0" smtClean="0">
                          <a:solidFill>
                            <a:srgbClr val="006100"/>
                          </a:solidFill>
                          <a:latin typeface="Calibri"/>
                        </a:rPr>
                        <a:t>14</a:t>
                      </a:r>
                      <a:endParaRPr lang="ru-RU" sz="1300" b="0" i="0" u="none" strike="noStrike" dirty="0">
                        <a:solidFill>
                          <a:srgbClr val="006100"/>
                        </a:solidFill>
                        <a:latin typeface="Calibri"/>
                      </a:endParaRP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6</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1</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2</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7</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6</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a:solidFill>
                            <a:srgbClr val="006100"/>
                          </a:solidFill>
                          <a:latin typeface="Calibri"/>
                        </a:rPr>
                        <a:t>#</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ru-RU" sz="1300" b="0" i="0" u="none" strike="noStrike" dirty="0">
                          <a:solidFill>
                            <a:srgbClr val="006100"/>
                          </a:solidFill>
                          <a:latin typeface="Calibri"/>
                        </a:rPr>
                        <a:t>6</a:t>
                      </a:r>
                    </a:p>
                  </a:txBody>
                  <a:tcPr marL="6041" marR="6041" marT="60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extLst>
                  <a:ext uri="{0D108BD9-81ED-4DB2-BD59-A6C34878D82A}">
                    <a16:rowId xmlns:a16="http://schemas.microsoft.com/office/drawing/2014/main" val="10013"/>
                  </a:ext>
                </a:extLst>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AutoShape 2" descr="Поиск на Постиле: назарларыңызға рахмет картин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0356" name="AutoShape 4" descr="Поиск на Постиле: назарларыңызға рахмет картин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0358" name="AutoShape 6" descr="Поиск на Постиле: назарларыңызға рахмет картин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0360" name="AutoShape 8" descr="Поиск на Постиле: назарларыңызға рахмет картин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0362" name="Picture 10" descr="Назарлары ыз а рахмет картинки Блог по вязанию для начинающих и опытных вязальщиц Ваш ресурс номер один для обучения вязанию спицами. Блог, посвященный бесплатным выкройкам, видео по вязанию, пряже и всему, что нужно для этого удивительного хобби."/>
          <p:cNvPicPr>
            <a:picLocks noChangeAspect="1" noChangeArrowheads="1"/>
          </p:cNvPicPr>
          <p:nvPr/>
        </p:nvPicPr>
        <p:blipFill>
          <a:blip r:embed="rId2"/>
          <a:srcRect/>
          <a:stretch>
            <a:fillRect/>
          </a:stretch>
        </p:blipFill>
        <p:spPr bwMode="auto">
          <a:xfrm>
            <a:off x="1738282" y="1142984"/>
            <a:ext cx="6286500" cy="4714876"/>
          </a:xfrm>
          <a:prstGeom prst="rect">
            <a:avLst/>
          </a:prstGeom>
          <a:noFill/>
        </p:spPr>
      </p:pic>
      <p:sp>
        <p:nvSpPr>
          <p:cNvPr id="7" name="Прямоугольник 6"/>
          <p:cNvSpPr/>
          <p:nvPr/>
        </p:nvSpPr>
        <p:spPr>
          <a:xfrm>
            <a:off x="6381752" y="0"/>
            <a:ext cx="5810248" cy="1200329"/>
          </a:xfrm>
          <a:prstGeom prst="rect">
            <a:avLst/>
          </a:prstGeom>
        </p:spPr>
        <p:txBody>
          <a:bodyPr wrap="square">
            <a:spAutoFit/>
          </a:bodyPr>
          <a:lstStyle/>
          <a:p>
            <a:r>
              <a:rPr lang="ru-RU" sz="2400" dirty="0" err="1" smtClean="0"/>
              <a:t>Халықтың кемеліне</a:t>
            </a:r>
            <a:r>
              <a:rPr lang="ru-RU" sz="2400" dirty="0" smtClean="0"/>
              <a:t> </a:t>
            </a:r>
            <a:r>
              <a:rPr lang="ru-RU" sz="2400" dirty="0" err="1" smtClean="0"/>
              <a:t>келіп</a:t>
            </a:r>
            <a:r>
              <a:rPr lang="ru-RU" sz="2400" dirty="0" smtClean="0"/>
              <a:t> </a:t>
            </a:r>
            <a:r>
              <a:rPr lang="ru-RU" sz="2400" dirty="0" err="1" smtClean="0"/>
              <a:t>өркендеп өсуі үшін ең алдымен</a:t>
            </a:r>
            <a:r>
              <a:rPr lang="ru-RU" sz="2400" dirty="0" smtClean="0"/>
              <a:t> </a:t>
            </a:r>
            <a:r>
              <a:rPr lang="ru-RU" sz="2400" dirty="0" err="1" smtClean="0"/>
              <a:t>азаттық </a:t>
            </a:r>
            <a:r>
              <a:rPr lang="ru-RU" sz="2400" dirty="0" smtClean="0"/>
              <a:t>пен </a:t>
            </a:r>
            <a:r>
              <a:rPr lang="ru-RU" sz="2400" dirty="0" err="1" smtClean="0"/>
              <a:t>білім</a:t>
            </a:r>
            <a:r>
              <a:rPr lang="ru-RU" sz="2400" dirty="0" smtClean="0"/>
              <a:t> </a:t>
            </a:r>
            <a:r>
              <a:rPr lang="ru-RU" sz="2400" dirty="0" err="1" smtClean="0"/>
              <a:t>қажет</a:t>
            </a:r>
            <a:endParaRPr lang="ru-RU" sz="2400" dirty="0" smtClean="0"/>
          </a:p>
          <a:p>
            <a:r>
              <a:rPr lang="ru-RU" sz="2400" dirty="0" smtClean="0"/>
              <a:t> </a:t>
            </a:r>
            <a:r>
              <a:rPr lang="ru-RU" sz="2400" b="1" dirty="0" err="1" smtClean="0"/>
              <a:t>Шоқан Уалиханов</a:t>
            </a:r>
            <a:endParaRPr lang="ru-RU" sz="2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 y="1000112"/>
            <a:ext cx="11025223" cy="282137"/>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effectLst/>
                <a:cs typeface="Arial" pitchFamily="34" charset="0"/>
              </a:rPr>
              <a:t>«</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туралы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Қазақстан Республикасының </a:t>
            </a:r>
            <a:r>
              <a:rPr kumimoji="0" lang="ru-RU" sz="2000" b="0" i="0" u="none" strike="noStrike" cap="none" normalizeH="0" baseline="0" dirty="0" smtClean="0">
                <a:ln>
                  <a:noFill/>
                </a:ln>
                <a:effectLst/>
                <a:cs typeface="Arial" pitchFamily="34" charset="0"/>
              </a:rPr>
              <a:t>2007 </a:t>
            </a:r>
            <a:r>
              <a:rPr kumimoji="0" lang="ru-RU" sz="2000" b="0" i="0" u="none" strike="noStrike" cap="none" normalizeH="0" baseline="0" dirty="0" err="1" smtClean="0">
                <a:ln>
                  <a:noFill/>
                </a:ln>
                <a:effectLst/>
                <a:cs typeface="Arial" pitchFamily="34" charset="0"/>
              </a:rPr>
              <a:t>жылғы </a:t>
            </a:r>
            <a:r>
              <a:rPr kumimoji="0" lang="ru-RU" sz="2000" b="0" i="0" u="none" strike="noStrike" cap="none" normalizeH="0" baseline="0" dirty="0" smtClean="0">
                <a:ln>
                  <a:noFill/>
                </a:ln>
                <a:effectLst/>
                <a:cs typeface="Arial" pitchFamily="34" charset="0"/>
              </a:rPr>
              <a:t>27 </a:t>
            </a:r>
            <a:r>
              <a:rPr kumimoji="0" lang="ru-RU" sz="2000" b="0" i="0" u="none" strike="noStrike" cap="none" normalizeH="0" baseline="0" dirty="0" err="1" smtClean="0">
                <a:ln>
                  <a:noFill/>
                </a:ln>
                <a:effectLst/>
                <a:cs typeface="Arial" pitchFamily="34" charset="0"/>
              </a:rPr>
              <a:t>шілдедегі</a:t>
            </a:r>
            <a:r>
              <a:rPr kumimoji="0" lang="ru-RU" sz="2000" b="0" i="0" u="none" strike="noStrike" cap="none" normalizeH="0" baseline="0" dirty="0" smtClean="0">
                <a:ln>
                  <a:noFill/>
                </a:ln>
                <a:effectLst/>
                <a:cs typeface="Arial" pitchFamily="34" charset="0"/>
              </a:rPr>
              <a:t> N 319-111 </a:t>
            </a:r>
            <a:r>
              <a:rPr kumimoji="0" lang="ru-RU" sz="2000" b="0" i="0" u="none" strike="noStrike" cap="none" normalizeH="0" baseline="0" dirty="0" err="1" smtClean="0">
                <a:ln>
                  <a:noFill/>
                </a:ln>
                <a:effectLst/>
                <a:cs typeface="Arial" pitchFamily="34" charset="0"/>
              </a:rPr>
              <a:t>Заңы</a:t>
            </a:r>
            <a:r>
              <a:rPr kumimoji="0" lang="ru-RU" sz="2000" b="0" i="0" u="none" strike="noStrike" cap="none" normalizeH="0" baseline="0" dirty="0" smtClean="0">
                <a:ln>
                  <a:noFill/>
                </a:ln>
                <a:effectLst/>
                <a:cs typeface="Arial" pitchFamily="34" charset="0"/>
              </a:rPr>
              <a:t>. </a:t>
            </a:r>
          </a:p>
        </p:txBody>
      </p:sp>
      <p:sp>
        <p:nvSpPr>
          <p:cNvPr id="2050" name="Rectangle 2"/>
          <p:cNvSpPr>
            <a:spLocks noChangeArrowheads="1"/>
          </p:cNvSpPr>
          <p:nvPr/>
        </p:nvSpPr>
        <p:spPr bwMode="auto">
          <a:xfrm>
            <a:off x="0" y="1500178"/>
            <a:ext cx="9380388" cy="282137"/>
          </a:xfrm>
          <a:prstGeom prst="rect">
            <a:avLst/>
          </a:prstGeom>
          <a:solidFill>
            <a:srgbClr val="F8F9FA"/>
          </a:solidFill>
          <a:ln w="9525">
            <a:noFill/>
            <a:miter lim="800000"/>
            <a:headEnd/>
            <a:tailEnd/>
          </a:ln>
          <a:effectLst/>
        </p:spPr>
        <p:txBody>
          <a:bodyPr vert="horz" wrap="non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err="1" smtClean="0">
                <a:ln>
                  <a:noFill/>
                </a:ln>
                <a:effectLst/>
                <a:cs typeface="Arial" pitchFamily="34" charset="0"/>
              </a:rPr>
              <a:t>Қазақстан Республикасының </a:t>
            </a:r>
            <a:r>
              <a:rPr kumimoji="0" lang="ru-RU" sz="2000" b="0" i="0" u="none" strike="noStrike" cap="none" normalizeH="0" baseline="0" dirty="0" smtClean="0">
                <a:ln>
                  <a:noFill/>
                </a:ln>
                <a:effectLst/>
                <a:cs typeface="Arial" pitchFamily="34" charset="0"/>
              </a:rPr>
              <a:t>2015 </a:t>
            </a:r>
            <a:r>
              <a:rPr kumimoji="0" lang="ru-RU" sz="2000" b="0" i="0" u="none" strike="noStrike" cap="none" normalizeH="0" baseline="0" dirty="0" err="1" smtClean="0">
                <a:ln>
                  <a:noFill/>
                </a:ln>
                <a:effectLst/>
                <a:cs typeface="Arial" pitchFamily="34" charset="0"/>
              </a:rPr>
              <a:t>жылғы </a:t>
            </a:r>
            <a:r>
              <a:rPr kumimoji="0" lang="ru-RU" sz="2000" b="0" i="0" u="none" strike="noStrike" cap="none" normalizeH="0" baseline="0" dirty="0" smtClean="0">
                <a:ln>
                  <a:noFill/>
                </a:ln>
                <a:effectLst/>
                <a:cs typeface="Arial" pitchFamily="34" charset="0"/>
              </a:rPr>
              <a:t>23 </a:t>
            </a:r>
            <a:r>
              <a:rPr kumimoji="0" lang="ru-RU" sz="2000" b="0" i="0" u="none" strike="noStrike" cap="none" normalizeH="0" baseline="0" dirty="0" err="1" smtClean="0">
                <a:ln>
                  <a:noFill/>
                </a:ln>
                <a:effectLst/>
                <a:cs typeface="Arial" pitchFamily="34" charset="0"/>
              </a:rPr>
              <a:t>қарашадағы No</a:t>
            </a:r>
            <a:r>
              <a:rPr kumimoji="0" lang="ru-RU" sz="2000" b="0" i="0" u="none" strike="noStrike" cap="none" normalizeH="0" baseline="0" dirty="0" smtClean="0">
                <a:ln>
                  <a:noFill/>
                </a:ln>
                <a:effectLst/>
                <a:cs typeface="Arial" pitchFamily="34" charset="0"/>
              </a:rPr>
              <a:t> 414 </a:t>
            </a:r>
            <a:r>
              <a:rPr kumimoji="0" lang="ru-RU" sz="2000" b="0" i="0" u="none" strike="noStrike" cap="none" normalizeH="0" baseline="0" dirty="0" err="1" smtClean="0">
                <a:ln>
                  <a:noFill/>
                </a:ln>
                <a:effectLst/>
                <a:cs typeface="Arial" pitchFamily="34" charset="0"/>
              </a:rPr>
              <a:t>Еңбек кодексі</a:t>
            </a:r>
            <a:r>
              <a:rPr kumimoji="0" lang="ru-RU" sz="2000" b="0" i="0" u="none" strike="noStrike" cap="none" normalizeH="0" baseline="0" dirty="0" smtClean="0">
                <a:ln>
                  <a:noFill/>
                </a:ln>
                <a:effectLst/>
                <a:cs typeface="Arial" pitchFamily="34" charset="0"/>
              </a:rPr>
              <a:t> 5 3 </a:t>
            </a:r>
          </a:p>
        </p:txBody>
      </p:sp>
      <p:sp>
        <p:nvSpPr>
          <p:cNvPr id="2051" name="Rectangle 3"/>
          <p:cNvSpPr>
            <a:spLocks noChangeArrowheads="1"/>
          </p:cNvSpPr>
          <p:nvPr/>
        </p:nvSpPr>
        <p:spPr bwMode="auto">
          <a:xfrm>
            <a:off x="0" y="2000242"/>
            <a:ext cx="11811040" cy="651468"/>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effectLst/>
                <a:cs typeface="Arial" pitchFamily="34" charset="0"/>
              </a:rPr>
              <a:t>«</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берудің тиісті</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деңгейлерінің мемлекеттік</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жалпыға міндетті</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беру </a:t>
            </a:r>
            <a:r>
              <a:rPr kumimoji="0" lang="ru-RU" sz="2000" b="0" i="0" u="none" strike="noStrike" cap="none" normalizeH="0" baseline="0" dirty="0" err="1" smtClean="0">
                <a:ln>
                  <a:noFill/>
                </a:ln>
                <a:effectLst/>
                <a:cs typeface="Arial" pitchFamily="34" charset="0"/>
              </a:rPr>
              <a:t>стандарттарын</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бекіту</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туралы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Қазақстан Республикасы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Үкіметінің </a:t>
            </a:r>
            <a:r>
              <a:rPr kumimoji="0" lang="ru-RU" sz="2000" b="0" i="0" u="none" strike="noStrike" cap="none" normalizeH="0" baseline="0" dirty="0" smtClean="0">
                <a:ln>
                  <a:noFill/>
                </a:ln>
                <a:effectLst/>
                <a:cs typeface="Arial" pitchFamily="34" charset="0"/>
              </a:rPr>
              <a:t>2018 </a:t>
            </a:r>
            <a:r>
              <a:rPr kumimoji="0" lang="ru-RU" sz="2000" b="0" i="0" u="none" strike="noStrike" cap="none" normalizeH="0" baseline="0" dirty="0" err="1" smtClean="0">
                <a:ln>
                  <a:noFill/>
                </a:ln>
                <a:effectLst/>
                <a:cs typeface="Arial" pitchFamily="34" charset="0"/>
              </a:rPr>
              <a:t>жылғы </a:t>
            </a:r>
            <a:r>
              <a:rPr kumimoji="0" lang="ru-RU" sz="2000" b="0" i="0" u="none" strike="noStrike" cap="none" normalizeH="0" baseline="0" dirty="0" smtClean="0">
                <a:ln>
                  <a:noFill/>
                </a:ln>
                <a:effectLst/>
                <a:cs typeface="Arial" pitchFamily="34" charset="0"/>
              </a:rPr>
              <a:t>27 </a:t>
            </a:r>
            <a:r>
              <a:rPr kumimoji="0" lang="ru-RU" sz="2000" b="0" i="0" u="none" strike="noStrike" cap="none" normalizeH="0" baseline="0" dirty="0" err="1" smtClean="0">
                <a:ln>
                  <a:noFill/>
                </a:ln>
                <a:effectLst/>
                <a:cs typeface="Arial" pitchFamily="34" charset="0"/>
              </a:rPr>
              <a:t>желтоқсандағы No</a:t>
            </a:r>
            <a:r>
              <a:rPr kumimoji="0" lang="ru-RU" sz="2000" b="0" i="0" u="none" strike="noStrike" cap="none" normalizeH="0" baseline="0" dirty="0" smtClean="0">
                <a:ln>
                  <a:noFill/>
                </a:ln>
                <a:effectLst/>
                <a:cs typeface="Arial" pitchFamily="34" charset="0"/>
              </a:rPr>
              <a:t> 895 </a:t>
            </a:r>
            <a:r>
              <a:rPr kumimoji="0" lang="ru-RU" sz="2000" b="0" i="0" u="none" strike="noStrike" cap="none" normalizeH="0" baseline="0" dirty="0" err="1" smtClean="0">
                <a:ln>
                  <a:noFill/>
                </a:ln>
                <a:effectLst/>
                <a:cs typeface="Arial" pitchFamily="34" charset="0"/>
              </a:rPr>
              <a:t>қаулысы</a:t>
            </a:r>
            <a:r>
              <a:rPr kumimoji="0" lang="ru-RU" sz="2000" b="0" i="0" u="none" strike="noStrike" cap="none" normalizeH="0" baseline="0" dirty="0" smtClean="0">
                <a:ln>
                  <a:noFill/>
                </a:ln>
                <a:effectLst/>
                <a:cs typeface="Arial" pitchFamily="34" charset="0"/>
              </a:rPr>
              <a:t>. </a:t>
            </a:r>
          </a:p>
        </p:txBody>
      </p:sp>
      <p:sp>
        <p:nvSpPr>
          <p:cNvPr id="2052" name="Rectangle 4"/>
          <p:cNvSpPr>
            <a:spLocks noChangeArrowheads="1"/>
          </p:cNvSpPr>
          <p:nvPr/>
        </p:nvSpPr>
        <p:spPr bwMode="auto">
          <a:xfrm>
            <a:off x="1" y="0"/>
            <a:ext cx="11739603" cy="836134"/>
          </a:xfrm>
          <a:prstGeom prst="rect">
            <a:avLst/>
          </a:prstGeom>
          <a:solidFill>
            <a:srgbClr val="0070C0"/>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err="1" smtClean="0">
                <a:ln>
                  <a:noFill/>
                </a:ln>
                <a:solidFill>
                  <a:schemeClr val="bg1"/>
                </a:solidFill>
                <a:effectLst/>
                <a:latin typeface="Arial" pitchFamily="34" charset="0"/>
                <a:cs typeface="Arial" pitchFamily="34" charset="0"/>
              </a:rPr>
              <a:t>Қазақстан Республикасының дуальды</a:t>
            </a:r>
            <a:r>
              <a:rPr kumimoji="0" lang="ru-RU" sz="2800" b="1" i="0" u="none" strike="noStrike" cap="none" normalizeH="0" baseline="0" dirty="0" smtClean="0">
                <a:ln>
                  <a:noFill/>
                </a:ln>
                <a:solidFill>
                  <a:schemeClr val="bg1"/>
                </a:solidFill>
                <a:effectLst/>
                <a:latin typeface="Arial" pitchFamily="34" charset="0"/>
                <a:cs typeface="Arial" pitchFamily="34" charset="0"/>
              </a:rPr>
              <a:t> </a:t>
            </a:r>
            <a:r>
              <a:rPr kumimoji="0" lang="ru-RU" sz="2800" b="1" i="0" u="none" strike="noStrike" cap="none" normalizeH="0" baseline="0" dirty="0" err="1" smtClean="0">
                <a:ln>
                  <a:noFill/>
                </a:ln>
                <a:solidFill>
                  <a:schemeClr val="bg1"/>
                </a:solidFill>
                <a:effectLst/>
                <a:latin typeface="Arial" pitchFamily="34" charset="0"/>
                <a:cs typeface="Arial" pitchFamily="34" charset="0"/>
              </a:rPr>
              <a:t>білім</a:t>
            </a:r>
            <a:r>
              <a:rPr kumimoji="0" lang="ru-RU" sz="2800" b="1" i="0" u="none" strike="noStrike" cap="none" normalizeH="0" baseline="0" dirty="0" smtClean="0">
                <a:ln>
                  <a:noFill/>
                </a:ln>
                <a:solidFill>
                  <a:schemeClr val="bg1"/>
                </a:solidFill>
                <a:effectLst/>
                <a:latin typeface="Arial" pitchFamily="34" charset="0"/>
                <a:cs typeface="Arial" pitchFamily="34" charset="0"/>
              </a:rPr>
              <a:t> беру </a:t>
            </a:r>
            <a:r>
              <a:rPr kumimoji="0" lang="ru-RU" sz="2800" b="1" i="0" u="none" strike="noStrike" cap="none" normalizeH="0" baseline="0" dirty="0" err="1" smtClean="0">
                <a:ln>
                  <a:noFill/>
                </a:ln>
                <a:solidFill>
                  <a:schemeClr val="bg1"/>
                </a:solidFill>
                <a:effectLst/>
                <a:latin typeface="Arial" pitchFamily="34" charset="0"/>
                <a:cs typeface="Arial" pitchFamily="34" charset="0"/>
              </a:rPr>
              <a:t>жүйесі жағдайындағы заңнамалық </a:t>
            </a:r>
            <a:r>
              <a:rPr kumimoji="0" lang="ru-RU" sz="2800" b="1" i="0" u="none" strike="noStrike" cap="none" normalizeH="0" baseline="0" dirty="0" smtClean="0">
                <a:ln>
                  <a:noFill/>
                </a:ln>
                <a:solidFill>
                  <a:schemeClr val="bg1"/>
                </a:solidFill>
                <a:effectLst/>
                <a:latin typeface="Arial" pitchFamily="34" charset="0"/>
                <a:cs typeface="Arial" pitchFamily="34" charset="0"/>
              </a:rPr>
              <a:t>база. </a:t>
            </a:r>
          </a:p>
        </p:txBody>
      </p:sp>
      <p:sp>
        <p:nvSpPr>
          <p:cNvPr id="2053" name="Rectangle 5"/>
          <p:cNvSpPr>
            <a:spLocks noChangeArrowheads="1"/>
          </p:cNvSpPr>
          <p:nvPr/>
        </p:nvSpPr>
        <p:spPr bwMode="auto">
          <a:xfrm>
            <a:off x="0" y="2857498"/>
            <a:ext cx="11811040" cy="651468"/>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effectLst/>
                <a:cs typeface="Arial" pitchFamily="34" charset="0"/>
              </a:rPr>
              <a:t>«</a:t>
            </a:r>
            <a:r>
              <a:rPr kumimoji="0" lang="ru-RU" sz="2000" b="0" i="0" u="none" strike="noStrike" cap="none" normalizeH="0" baseline="0" dirty="0" err="1" smtClean="0">
                <a:ln>
                  <a:noFill/>
                </a:ln>
                <a:effectLst/>
                <a:cs typeface="Arial" pitchFamily="34" charset="0"/>
              </a:rPr>
              <a:t>Дуальды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оқытуды ұйымдастыру қағидаларын бекіту</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туралы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Қазақстан Республикасы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және ғылым министрінің </a:t>
            </a:r>
            <a:r>
              <a:rPr kumimoji="0" lang="ru-RU" sz="2000" b="0" i="0" u="none" strike="noStrike" cap="none" normalizeH="0" baseline="0" dirty="0" smtClean="0">
                <a:ln>
                  <a:noFill/>
                </a:ln>
                <a:effectLst/>
                <a:cs typeface="Arial" pitchFamily="34" charset="0"/>
              </a:rPr>
              <a:t>2016 </a:t>
            </a:r>
            <a:r>
              <a:rPr kumimoji="0" lang="ru-RU" sz="2000" b="0" i="0" u="none" strike="noStrike" cap="none" normalizeH="0" baseline="0" dirty="0" err="1" smtClean="0">
                <a:ln>
                  <a:noFill/>
                </a:ln>
                <a:effectLst/>
                <a:cs typeface="Arial" pitchFamily="34" charset="0"/>
              </a:rPr>
              <a:t>жылғы </a:t>
            </a:r>
            <a:r>
              <a:rPr kumimoji="0" lang="ru-RU" sz="2000" b="0" i="0" u="none" strike="noStrike" cap="none" normalizeH="0" baseline="0" dirty="0" smtClean="0">
                <a:ln>
                  <a:noFill/>
                </a:ln>
                <a:effectLst/>
                <a:cs typeface="Arial" pitchFamily="34" charset="0"/>
              </a:rPr>
              <a:t>21 </a:t>
            </a:r>
            <a:r>
              <a:rPr kumimoji="0" lang="ru-RU" sz="2000" b="0" i="0" u="none" strike="noStrike" cap="none" normalizeH="0" baseline="0" dirty="0" err="1" smtClean="0">
                <a:ln>
                  <a:noFill/>
                </a:ln>
                <a:effectLst/>
                <a:cs typeface="Arial" pitchFamily="34" charset="0"/>
              </a:rPr>
              <a:t>қаңтардағы No</a:t>
            </a:r>
            <a:r>
              <a:rPr kumimoji="0" lang="ru-RU" sz="2000" b="0" i="0" u="none" strike="noStrike" cap="none" normalizeH="0" baseline="0" dirty="0" smtClean="0">
                <a:ln>
                  <a:noFill/>
                </a:ln>
                <a:effectLst/>
                <a:cs typeface="Arial" pitchFamily="34" charset="0"/>
              </a:rPr>
              <a:t> 50 </a:t>
            </a:r>
            <a:r>
              <a:rPr kumimoji="0" lang="ru-RU" sz="2000" b="0" i="0" u="none" strike="noStrike" cap="none" normalizeH="0" baseline="0" dirty="0" err="1" smtClean="0">
                <a:ln>
                  <a:noFill/>
                </a:ln>
                <a:effectLst/>
                <a:cs typeface="Arial" pitchFamily="34" charset="0"/>
              </a:rPr>
              <a:t>бұйрығы</a:t>
            </a:r>
            <a:r>
              <a:rPr kumimoji="0" lang="ru-RU" sz="2000" b="0" i="0" u="none" strike="noStrike" cap="none" normalizeH="0" baseline="0" dirty="0" smtClean="0">
                <a:ln>
                  <a:noFill/>
                </a:ln>
                <a:effectLst/>
                <a:cs typeface="Arial" pitchFamily="34" charset="0"/>
              </a:rPr>
              <a:t>. </a:t>
            </a:r>
          </a:p>
        </p:txBody>
      </p:sp>
      <p:sp>
        <p:nvSpPr>
          <p:cNvPr id="2054" name="Rectangle 6"/>
          <p:cNvSpPr>
            <a:spLocks noChangeArrowheads="1"/>
          </p:cNvSpPr>
          <p:nvPr/>
        </p:nvSpPr>
        <p:spPr bwMode="auto">
          <a:xfrm>
            <a:off x="0" y="3714754"/>
            <a:ext cx="11811040" cy="589913"/>
          </a:xfrm>
          <a:prstGeom prst="rect">
            <a:avLst/>
          </a:prstGeom>
          <a:solidFill>
            <a:srgbClr val="F8F9FA"/>
          </a:solidFill>
          <a:ln w="9525">
            <a:noFill/>
            <a:miter lim="800000"/>
            <a:headEnd/>
            <a:tailEnd/>
          </a:ln>
          <a:effectLst/>
        </p:spPr>
        <p:txBody>
          <a:bodyPr vert="horz" wrap="squar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effectLst/>
                <a:cs typeface="Arial" pitchFamily="34" charset="0"/>
              </a:rPr>
              <a:t>2014 </a:t>
            </a:r>
            <a:r>
              <a:rPr kumimoji="0" lang="ru-RU" sz="2000" b="0" i="0" u="none" strike="noStrike" cap="none" normalizeH="0" baseline="0" dirty="0" err="1" smtClean="0">
                <a:ln>
                  <a:noFill/>
                </a:ln>
                <a:effectLst/>
                <a:cs typeface="Arial" pitchFamily="34" charset="0"/>
              </a:rPr>
              <a:t>жылғы </a:t>
            </a:r>
            <a:r>
              <a:rPr kumimoji="0" lang="ru-RU" sz="2000" b="0" i="0" u="none" strike="noStrike" cap="none" normalizeH="0" baseline="0" dirty="0" smtClean="0">
                <a:ln>
                  <a:noFill/>
                </a:ln>
                <a:effectLst/>
                <a:cs typeface="Arial" pitchFamily="34" charset="0"/>
              </a:rPr>
              <a:t>15 </a:t>
            </a:r>
            <a:r>
              <a:rPr kumimoji="0" lang="ru-RU" sz="2000" b="0" i="0" u="none" strike="noStrike" cap="none" normalizeH="0" baseline="0" dirty="0" err="1" smtClean="0">
                <a:ln>
                  <a:noFill/>
                </a:ln>
                <a:effectLst/>
                <a:cs typeface="Arial" pitchFamily="34" charset="0"/>
              </a:rPr>
              <a:t>қазандағы No</a:t>
            </a:r>
            <a:r>
              <a:rPr kumimoji="0" lang="ru-RU" sz="2000" b="0" i="0" u="none" strike="noStrike" cap="none" normalizeH="0" baseline="0" dirty="0" smtClean="0">
                <a:ln>
                  <a:noFill/>
                </a:ln>
                <a:effectLst/>
                <a:cs typeface="Arial" pitchFamily="34" charset="0"/>
              </a:rPr>
              <a:t> 1093 «</a:t>
            </a:r>
            <a:r>
              <a:rPr kumimoji="0" lang="ru-RU" sz="2000" b="0" i="0" u="none" strike="noStrike" cap="none" normalizeH="0" baseline="0" dirty="0" err="1" smtClean="0">
                <a:ln>
                  <a:noFill/>
                </a:ln>
                <a:effectLst/>
                <a:cs typeface="Arial" pitchFamily="34" charset="0"/>
              </a:rPr>
              <a:t>Дуальді</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білім</a:t>
            </a:r>
            <a:r>
              <a:rPr kumimoji="0" lang="ru-RU" sz="2000" b="0" i="0" u="none" strike="noStrike" cap="none" normalizeH="0" baseline="0" dirty="0" smtClean="0">
                <a:ln>
                  <a:noFill/>
                </a:ln>
                <a:effectLst/>
                <a:cs typeface="Arial" pitchFamily="34" charset="0"/>
              </a:rPr>
              <a:t> беру </a:t>
            </a:r>
            <a:r>
              <a:rPr kumimoji="0" lang="ru-RU" sz="2000" b="0" i="0" u="none" strike="noStrike" cap="none" normalizeH="0" baseline="0" dirty="0" err="1" smtClean="0">
                <a:ln>
                  <a:noFill/>
                </a:ln>
                <a:effectLst/>
                <a:cs typeface="Arial" pitchFamily="34" charset="0"/>
              </a:rPr>
              <a:t>жүйесіне арналған Жол</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картасын</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бекіту</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туралы</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Қаулысы </a:t>
            </a:r>
            <a:r>
              <a:rPr kumimoji="0" lang="ru-RU" sz="2000" b="0" i="0" u="none" strike="noStrike" cap="none" normalizeH="0" baseline="0" dirty="0" smtClean="0">
                <a:ln>
                  <a:noFill/>
                </a:ln>
                <a:effectLst/>
                <a:cs typeface="Arial" pitchFamily="34" charset="0"/>
              </a:rPr>
              <a:t>2014 ж. </a:t>
            </a:r>
            <a:r>
              <a:rPr kumimoji="0" lang="ru-RU" sz="2000" b="0" i="0" u="none" strike="noStrike" cap="none" normalizeH="0" baseline="0" dirty="0" err="1" smtClean="0">
                <a:ln>
                  <a:noFill/>
                </a:ln>
                <a:effectLst/>
                <a:cs typeface="Arial" pitchFamily="34" charset="0"/>
              </a:rPr>
              <a:t>жоғары оқу орындары</a:t>
            </a:r>
            <a:r>
              <a:rPr kumimoji="0" lang="ru-RU" sz="2000" b="0" i="0" u="none" strike="noStrike" cap="none" normalizeH="0" baseline="0" dirty="0" smtClean="0">
                <a:ln>
                  <a:noFill/>
                </a:ln>
                <a:effectLst/>
                <a:cs typeface="Arial" pitchFamily="34" charset="0"/>
              </a:rPr>
              <a:t> мен </a:t>
            </a:r>
            <a:r>
              <a:rPr kumimoji="0" lang="ru-RU" sz="2000" b="0" i="0" u="none" strike="noStrike" cap="none" normalizeH="0" baseline="0" dirty="0" err="1" smtClean="0">
                <a:ln>
                  <a:noFill/>
                </a:ln>
                <a:effectLst/>
                <a:cs typeface="Arial" pitchFamily="34" charset="0"/>
              </a:rPr>
              <a:t>колледждердің мамандар</a:t>
            </a:r>
            <a:r>
              <a:rPr kumimoji="0" lang="ru-RU" sz="2000" b="0" i="0" u="none" strike="noStrike" cap="none" normalizeH="0" baseline="0" dirty="0" smtClean="0">
                <a:ln>
                  <a:noFill/>
                </a:ln>
                <a:effectLst/>
                <a:cs typeface="Arial" pitchFamily="34" charset="0"/>
              </a:rPr>
              <a:t> </a:t>
            </a:r>
            <a:r>
              <a:rPr kumimoji="0" lang="ru-RU" sz="2000" b="0" i="0" u="none" strike="noStrike" cap="none" normalizeH="0" baseline="0" dirty="0" err="1" smtClean="0">
                <a:ln>
                  <a:noFill/>
                </a:ln>
                <a:effectLst/>
                <a:cs typeface="Arial" pitchFamily="34" charset="0"/>
              </a:rPr>
              <a:t>даярлауы</a:t>
            </a:r>
            <a:r>
              <a:rPr kumimoji="0" lang="ru-RU" sz="2000" b="0" i="0" u="none" strike="noStrike" cap="none" normalizeH="0" baseline="0" dirty="0" smtClean="0">
                <a:ln>
                  <a:noFill/>
                </a:ln>
                <a:effectLst/>
                <a:cs typeface="Arial" pitchFamily="34" charset="0"/>
              </a:rPr>
              <a:t>» </a:t>
            </a:r>
          </a:p>
        </p:txBody>
      </p:sp>
      <p:sp>
        <p:nvSpPr>
          <p:cNvPr id="8" name="Прямоугольник 7"/>
          <p:cNvSpPr/>
          <p:nvPr/>
        </p:nvSpPr>
        <p:spPr>
          <a:xfrm>
            <a:off x="2" y="4500572"/>
            <a:ext cx="11668164" cy="646331"/>
          </a:xfrm>
          <a:prstGeom prst="rect">
            <a:avLst/>
          </a:prstGeom>
        </p:spPr>
        <p:txBody>
          <a:bodyPr wrap="square">
            <a:spAutoFit/>
          </a:bodyPr>
          <a:lstStyle/>
          <a:p>
            <a:r>
              <a:rPr lang="ru-RU" dirty="0" smtClean="0"/>
              <a:t>ҚР </a:t>
            </a:r>
            <a:r>
              <a:rPr lang="ru-RU" dirty="0" err="1" smtClean="0"/>
              <a:t>Білім</a:t>
            </a:r>
            <a:r>
              <a:rPr lang="ru-RU" dirty="0" smtClean="0"/>
              <a:t> </a:t>
            </a:r>
            <a:r>
              <a:rPr lang="ru-RU" dirty="0" err="1" smtClean="0"/>
              <a:t>және ғылым министрінің </a:t>
            </a:r>
            <a:r>
              <a:rPr lang="ru-RU" dirty="0" smtClean="0"/>
              <a:t>2018 </a:t>
            </a:r>
            <a:r>
              <a:rPr lang="ru-RU" dirty="0" err="1" smtClean="0"/>
              <a:t>жылғы </a:t>
            </a:r>
            <a:r>
              <a:rPr lang="ru-RU" dirty="0" smtClean="0"/>
              <a:t>02 </a:t>
            </a:r>
            <a:r>
              <a:rPr lang="ru-RU" dirty="0" err="1" smtClean="0"/>
              <a:t>қарашадағы </a:t>
            </a:r>
            <a:r>
              <a:rPr lang="ru-RU" dirty="0" smtClean="0"/>
              <a:t>№611 </a:t>
            </a:r>
            <a:r>
              <a:rPr lang="ru-RU" dirty="0" err="1" smtClean="0"/>
              <a:t>бұйрығына </a:t>
            </a:r>
            <a:r>
              <a:rPr lang="ru-RU" dirty="0" smtClean="0"/>
              <a:t>4-қосымшада </a:t>
            </a:r>
            <a:r>
              <a:rPr lang="ru-RU" dirty="0" err="1" smtClean="0"/>
              <a:t>бекітілген</a:t>
            </a:r>
            <a:r>
              <a:rPr lang="ru-RU" dirty="0" smtClean="0"/>
              <a:t> "</a:t>
            </a:r>
            <a:r>
              <a:rPr lang="ru-RU" dirty="0" err="1" smtClean="0"/>
              <a:t>Техникалық және кәсіптік білім</a:t>
            </a:r>
            <a:r>
              <a:rPr lang="ru-RU" dirty="0" smtClean="0"/>
              <a:t> </a:t>
            </a:r>
            <a:r>
              <a:rPr lang="ru-RU" dirty="0" err="1" smtClean="0"/>
              <a:t>беруді</a:t>
            </a:r>
            <a:r>
              <a:rPr lang="ru-RU" dirty="0" smtClean="0"/>
              <a:t> </a:t>
            </a:r>
            <a:r>
              <a:rPr lang="ru-RU" dirty="0" err="1" smtClean="0"/>
              <a:t>ұйымдастыру үшін дуальдік</a:t>
            </a:r>
            <a:r>
              <a:rPr lang="ru-RU" dirty="0" smtClean="0"/>
              <a:t> </a:t>
            </a:r>
            <a:r>
              <a:rPr lang="ru-RU" dirty="0" err="1" smtClean="0"/>
              <a:t>оқыту туралы</a:t>
            </a:r>
            <a:r>
              <a:rPr lang="ru-RU" dirty="0" smtClean="0"/>
              <a:t> </a:t>
            </a:r>
            <a:r>
              <a:rPr lang="ru-RU" dirty="0" err="1" smtClean="0"/>
              <a:t>Шартты</a:t>
            </a:r>
            <a:r>
              <a:rPr lang="ru-RU" dirty="0" smtClean="0"/>
              <a:t>"</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595274" y="857232"/>
            <a:ext cx="6881818"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ea typeface="Calibri" pitchFamily="34" charset="0"/>
                <a:cs typeface="Times New Roman" pitchFamily="18" charset="0"/>
              </a:rPr>
              <a:t>Аграрлық білім берудегі негізгі мәселелер</a:t>
            </a:r>
            <a:r>
              <a:rPr kumimoji="0" lang="ru-RU" sz="2400" b="1" i="0" u="none" strike="noStrike" cap="none" normalizeH="0" baseline="0" dirty="0" smtClean="0">
                <a:ln>
                  <a:noFill/>
                </a:ln>
                <a:solidFill>
                  <a:schemeClr val="tx1"/>
                </a:solidFill>
                <a:effectLst/>
                <a:ea typeface="Calibri" pitchFamily="34" charset="0"/>
                <a:cs typeface="Times New Roman" pitchFamily="18" charset="0"/>
              </a:rPr>
              <a:t>:</a:t>
            </a:r>
            <a:endParaRPr kumimoji="0" lang="ru-RU" sz="2400" b="0" i="0" u="none" strike="noStrike" cap="none" normalizeH="0" baseline="0" dirty="0" smtClean="0">
              <a:ln>
                <a:noFill/>
              </a:ln>
              <a:solidFill>
                <a:schemeClr val="tx1"/>
              </a:solidFill>
              <a:effectLst/>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rabicPeriod"/>
              <a:tabLst/>
            </a:pPr>
            <a:endParaRPr kumimoji="0" lang="kk-KZ" sz="2400" i="0" u="none" strike="noStrike" cap="none" normalizeH="0" baseline="0" dirty="0" smtClean="0">
              <a:ln>
                <a:noFill/>
              </a:ln>
              <a:solidFill>
                <a:schemeClr val="tx1"/>
              </a:solidFill>
              <a:effectLst/>
              <a:ea typeface="Calibri" pitchFamily="34"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rabicPeriod"/>
              <a:tabLst/>
            </a:pPr>
            <a:r>
              <a:rPr kumimoji="0" lang="kk-KZ" sz="2400" i="0" u="none" strike="noStrike" cap="none" normalizeH="0" baseline="0" dirty="0" smtClean="0">
                <a:ln>
                  <a:noFill/>
                </a:ln>
                <a:solidFill>
                  <a:schemeClr val="tx1"/>
                </a:solidFill>
                <a:effectLst/>
                <a:ea typeface="Calibri" pitchFamily="34" charset="0"/>
                <a:cs typeface="Times New Roman" pitchFamily="18" charset="0"/>
              </a:rPr>
              <a:t>Білікті кадрлардың жетіспеушілігі</a:t>
            </a:r>
            <a:r>
              <a:rPr kumimoji="0" lang="kk-KZ" sz="2400" i="0" u="none" strike="noStrike" cap="none" normalizeH="0" dirty="0" smtClean="0">
                <a:ln>
                  <a:noFill/>
                </a:ln>
                <a:solidFill>
                  <a:schemeClr val="tx1"/>
                </a:solidFill>
                <a:effectLst/>
                <a:ea typeface="Calibri" pitchFamily="34" charset="0"/>
                <a:cs typeface="Times New Roman" pitchFamily="18" charset="0"/>
              </a:rPr>
              <a:t> </a:t>
            </a:r>
            <a:endParaRPr lang="ru-RU" sz="2400" dirty="0" smtClean="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i="0" u="none" strike="noStrike" cap="none" normalizeH="0" baseline="0" dirty="0" smtClean="0">
                <a:ln>
                  <a:noFill/>
                </a:ln>
                <a:solidFill>
                  <a:schemeClr val="tx1"/>
                </a:solidFill>
                <a:effectLst/>
                <a:ea typeface="Calibri" pitchFamily="34" charset="0"/>
                <a:cs typeface="Times New Roman" pitchFamily="18" charset="0"/>
              </a:rPr>
              <a:t>2. Тәжірибеге негізделмеген оқыту</a:t>
            </a:r>
            <a:endParaRPr kumimoji="0" lang="ru-RU" sz="240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i="0" u="none" strike="noStrike" cap="none" normalizeH="0" baseline="0" dirty="0" smtClean="0">
                <a:ln>
                  <a:noFill/>
                </a:ln>
                <a:solidFill>
                  <a:schemeClr val="tx1"/>
                </a:solidFill>
                <a:effectLst/>
                <a:ea typeface="Calibri" pitchFamily="34" charset="0"/>
                <a:cs typeface="Times New Roman" pitchFamily="18" charset="0"/>
              </a:rPr>
              <a:t>3. </a:t>
            </a:r>
            <a:r>
              <a:rPr kumimoji="0" lang="kk-KZ" sz="2400" i="0" u="none" strike="noStrike" cap="none" normalizeH="0" baseline="0" dirty="0" smtClean="0">
                <a:ln>
                  <a:noFill/>
                </a:ln>
                <a:solidFill>
                  <a:srgbClr val="FF0000"/>
                </a:solidFill>
                <a:effectLst/>
                <a:ea typeface="Calibri" pitchFamily="34" charset="0"/>
                <a:cs typeface="Times New Roman" pitchFamily="18" charset="0"/>
              </a:rPr>
              <a:t>Ғылым мен өндіріс арасындағы байланыстың әлсіздігі</a:t>
            </a:r>
            <a:endParaRPr kumimoji="0" lang="ru-RU" sz="2400" i="0" u="none" strike="noStrike" cap="none" normalizeH="0" baseline="0" dirty="0" smtClean="0">
              <a:ln>
                <a:noFill/>
              </a:ln>
              <a:solidFill>
                <a:srgbClr val="FF0000"/>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i="0" u="none" strike="noStrike" cap="none" normalizeH="0" baseline="0" dirty="0" smtClean="0">
                <a:ln>
                  <a:noFill/>
                </a:ln>
                <a:solidFill>
                  <a:schemeClr val="tx1"/>
                </a:solidFill>
                <a:effectLst/>
                <a:ea typeface="Calibri" pitchFamily="34" charset="0"/>
                <a:cs typeface="Times New Roman" pitchFamily="18" charset="0"/>
              </a:rPr>
              <a:t>4. Аграрлық ғылымның жеткіліксіз қаржыландырылуы</a:t>
            </a:r>
            <a:endParaRPr kumimoji="0" lang="ru-RU" sz="240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3738546" y="4357694"/>
            <a:ext cx="895352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kk-KZ" sz="2400" dirty="0" smtClean="0">
                <a:latin typeface="Times New Roman" pitchFamily="18" charset="0"/>
                <a:ea typeface="Calibri" pitchFamily="34" charset="0"/>
                <a:cs typeface="Times New Roman" pitchFamily="18" charset="0"/>
              </a:rPr>
              <a:t>1</a:t>
            </a:r>
            <a:r>
              <a:rPr kumimoji="0" lang="kk-KZ"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Оқу бағдарламаларын (ОП) жаңарту</a:t>
            </a:r>
            <a:endParaRPr kumimoji="0" lang="ru-RU"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kk-KZ" sz="2400" dirty="0" smtClean="0">
                <a:latin typeface="Times New Roman" pitchFamily="18" charset="0"/>
                <a:ea typeface="Calibri" pitchFamily="34" charset="0"/>
                <a:cs typeface="Times New Roman" pitchFamily="18" charset="0"/>
              </a:rPr>
              <a:t>2</a:t>
            </a:r>
            <a:r>
              <a:rPr kumimoji="0" lang="kk-KZ"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Аграрлық мамандықтардың тартымдылығын арттыру</a:t>
            </a:r>
            <a:endParaRPr kumimoji="0" lang="ru-RU"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kk-KZ" sz="2400" dirty="0" smtClean="0">
                <a:latin typeface="Times New Roman" pitchFamily="18" charset="0"/>
                <a:ea typeface="Calibri" pitchFamily="34" charset="0"/>
                <a:cs typeface="Times New Roman" pitchFamily="18" charset="0"/>
              </a:rPr>
              <a:t>3</a:t>
            </a:r>
            <a:r>
              <a:rPr kumimoji="0" lang="kk-KZ"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Білімді тарату жүйесін (Extension) дамыту</a:t>
            </a:r>
            <a:endParaRPr kumimoji="0" lang="ru-RU" sz="240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pPr>
            <a:r>
              <a:rPr lang="kk-KZ" sz="2400" dirty="0" smtClean="0">
                <a:latin typeface="Times New Roman" pitchFamily="18" charset="0"/>
                <a:ea typeface="Calibri" pitchFamily="34" charset="0"/>
                <a:cs typeface="Times New Roman" pitchFamily="18" charset="0"/>
              </a:rPr>
              <a:t>4</a:t>
            </a:r>
            <a:r>
              <a:rPr kumimoji="0" lang="kk-KZ"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Аграрлық ғылымды қаржыландыруды арттыру</a:t>
            </a:r>
          </a:p>
          <a:p>
            <a:pPr eaLnBrk="0" fontAlgn="base" hangingPunct="0">
              <a:spcBef>
                <a:spcPct val="0"/>
              </a:spcBef>
              <a:spcAft>
                <a:spcPct val="0"/>
              </a:spcAft>
            </a:pPr>
            <a:r>
              <a:rPr lang="kk-KZ" sz="2400" dirty="0" smtClean="0">
                <a:latin typeface="Times New Roman" pitchFamily="18" charset="0"/>
                <a:ea typeface="Calibri" pitchFamily="34" charset="0"/>
                <a:cs typeface="Times New Roman" pitchFamily="18" charset="0"/>
              </a:rPr>
              <a:t>5. </a:t>
            </a:r>
            <a:r>
              <a:rPr lang="kk-KZ" sz="2400" dirty="0" smtClean="0">
                <a:solidFill>
                  <a:srgbClr val="FF0000"/>
                </a:solidFill>
                <a:latin typeface="Times New Roman" pitchFamily="18" charset="0"/>
                <a:ea typeface="Calibri" pitchFamily="34" charset="0"/>
                <a:cs typeface="Times New Roman" pitchFamily="18" charset="0"/>
              </a:rPr>
              <a:t>Білім мен өндіріс арасындағы байланысты нығайту</a:t>
            </a:r>
            <a:endParaRPr lang="ru-RU" sz="2400" dirty="0" smtClean="0">
              <a:solidFill>
                <a:srgbClr val="FF0000"/>
              </a:solidFill>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400" i="0" u="none" strike="noStrike" cap="none" normalizeH="0" baseline="0" dirty="0" smtClean="0">
              <a:ln>
                <a:noFill/>
              </a:ln>
              <a:solidFill>
                <a:schemeClr val="tx1"/>
              </a:solidFill>
              <a:effectLst/>
              <a:latin typeface="Arial" pitchFamily="34" charset="0"/>
              <a:cs typeface="Arial" pitchFamily="34" charset="0"/>
            </a:endParaRPr>
          </a:p>
        </p:txBody>
      </p:sp>
      <p:sp>
        <p:nvSpPr>
          <p:cNvPr id="69635" name="Rectangle 3"/>
          <p:cNvSpPr>
            <a:spLocks noChangeArrowheads="1"/>
          </p:cNvSpPr>
          <p:nvPr/>
        </p:nvSpPr>
        <p:spPr bwMode="auto">
          <a:xfrm>
            <a:off x="4952992" y="3714752"/>
            <a:ext cx="6143668"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Шешу жолдары мен ұсыныстар:</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9636" name="Picture 4"/>
          <p:cNvPicPr>
            <a:picLocks noChangeAspect="1" noChangeArrowheads="1"/>
          </p:cNvPicPr>
          <p:nvPr/>
        </p:nvPicPr>
        <p:blipFill>
          <a:blip r:embed="rId2"/>
          <a:srcRect/>
          <a:stretch>
            <a:fillRect/>
          </a:stretch>
        </p:blipFill>
        <p:spPr bwMode="auto">
          <a:xfrm>
            <a:off x="380960" y="4000504"/>
            <a:ext cx="3357586" cy="2557462"/>
          </a:xfrm>
          <a:prstGeom prst="rect">
            <a:avLst/>
          </a:prstGeom>
          <a:noFill/>
          <a:ln w="9525">
            <a:noFill/>
            <a:miter lim="800000"/>
            <a:headEnd/>
            <a:tailEnd/>
          </a:ln>
          <a:effectLst/>
        </p:spPr>
      </p:pic>
      <p:pic>
        <p:nvPicPr>
          <p:cNvPr id="69637" name="Picture 5"/>
          <p:cNvPicPr>
            <a:picLocks noChangeAspect="1" noChangeArrowheads="1"/>
          </p:cNvPicPr>
          <p:nvPr/>
        </p:nvPicPr>
        <p:blipFill>
          <a:blip r:embed="rId3"/>
          <a:srcRect/>
          <a:stretch>
            <a:fillRect/>
          </a:stretch>
        </p:blipFill>
        <p:spPr bwMode="auto">
          <a:xfrm>
            <a:off x="7524760" y="571480"/>
            <a:ext cx="4429156" cy="3175004"/>
          </a:xfrm>
          <a:prstGeom prst="rect">
            <a:avLst/>
          </a:prstGeom>
          <a:noFill/>
          <a:ln w="9525">
            <a:noFill/>
            <a:miter lim="800000"/>
            <a:headEnd/>
            <a:tailEnd/>
          </a:ln>
          <a:effectLst/>
        </p:spPr>
      </p:pic>
      <p:sp>
        <p:nvSpPr>
          <p:cNvPr id="7" name="Прямоугольник 6"/>
          <p:cNvSpPr/>
          <p:nvPr/>
        </p:nvSpPr>
        <p:spPr>
          <a:xfrm>
            <a:off x="523836" y="142852"/>
            <a:ext cx="9358378" cy="461665"/>
          </a:xfrm>
          <a:prstGeom prst="rect">
            <a:avLst/>
          </a:prstGeom>
          <a:solidFill>
            <a:srgbClr val="0070C0"/>
          </a:solidFill>
        </p:spPr>
        <p:txBody>
          <a:bodyPr wrap="square">
            <a:spAutoFit/>
          </a:bodyPr>
          <a:lstStyle/>
          <a:p>
            <a:r>
              <a:rPr lang="kk-KZ" sz="2400" b="1" dirty="0" smtClean="0">
                <a:solidFill>
                  <a:schemeClr val="bg1"/>
                </a:solidFill>
              </a:rPr>
              <a:t>Аграрлық білім берудің мәселелері және оларды шешу жолдары</a:t>
            </a:r>
            <a:endParaRPr lang="ru-RU"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85734"/>
            <a:ext cx="12954048" cy="646331"/>
          </a:xfrm>
          <a:prstGeom prst="rect">
            <a:avLst/>
          </a:prstGeom>
          <a:solidFill>
            <a:srgbClr val="0070C0"/>
          </a:solidFill>
        </p:spPr>
        <p:txBody>
          <a:bodyPr wrap="square">
            <a:spAutoFit/>
          </a:bodyPr>
          <a:lstStyle/>
          <a:p>
            <a:pPr algn="ctr"/>
            <a:r>
              <a:rPr lang="ru-RU" b="1" dirty="0" smtClean="0">
                <a:solidFill>
                  <a:schemeClr val="bg1"/>
                </a:solidFill>
                <a:latin typeface="Arial" pitchFamily="34" charset="0"/>
                <a:cs typeface="Arial" pitchFamily="34" charset="0"/>
              </a:rPr>
              <a:t> ҚАЗАҚСТАННЫҢ  ҚҰС ШАРУАШЫЛЫҒЫНДА</a:t>
            </a:r>
            <a:endParaRPr lang="ru-RU" b="1" dirty="0" smtClean="0">
              <a:solidFill>
                <a:schemeClr val="bg1"/>
              </a:solidFill>
            </a:endParaRPr>
          </a:p>
          <a:p>
            <a:pPr algn="ctr"/>
            <a:r>
              <a:rPr lang="ru-RU" b="1" dirty="0" smtClean="0">
                <a:solidFill>
                  <a:schemeClr val="bg1"/>
                </a:solidFill>
                <a:latin typeface="Arial" pitchFamily="34" charset="0"/>
                <a:cs typeface="Arial" pitchFamily="34" charset="0"/>
              </a:rPr>
              <a:t> ДУАЛЬДЫ БІЛІМ БЕРУДІ ЖҮЗЕГЕ АСЫРУ</a:t>
            </a:r>
            <a:endParaRPr lang="ru-RU" b="1" dirty="0">
              <a:solidFill>
                <a:schemeClr val="bg1"/>
              </a:solidFill>
            </a:endParaRPr>
          </a:p>
        </p:txBody>
      </p:sp>
      <p:pic>
        <p:nvPicPr>
          <p:cNvPr id="6" name="Picture 3"/>
          <p:cNvPicPr>
            <a:picLocks noChangeAspect="1" noChangeArrowheads="1"/>
          </p:cNvPicPr>
          <p:nvPr/>
        </p:nvPicPr>
        <p:blipFill>
          <a:blip r:embed="rId3"/>
          <a:srcRect/>
          <a:stretch>
            <a:fillRect/>
          </a:stretch>
        </p:blipFill>
        <p:spPr bwMode="auto">
          <a:xfrm>
            <a:off x="7167573" y="1857364"/>
            <a:ext cx="4071967" cy="4000528"/>
          </a:xfrm>
          <a:prstGeom prst="rect">
            <a:avLst/>
          </a:prstGeom>
          <a:noFill/>
          <a:ln w="9525">
            <a:noFill/>
            <a:miter lim="800000"/>
            <a:headEnd/>
            <a:tailEnd/>
          </a:ln>
          <a:effectLst/>
        </p:spPr>
      </p:pic>
      <p:sp>
        <p:nvSpPr>
          <p:cNvPr id="24577" name="Rectangle 1"/>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smtClean="0">
                <a:ln>
                  <a:noFill/>
                </a:ln>
                <a:solidFill>
                  <a:srgbClr val="333333"/>
                </a:solidFill>
                <a:effectLst/>
                <a:latin typeface="Arial" pitchFamily="34" charset="0"/>
                <a:ea typeface="Times New Roman" pitchFamily="18" charset="0"/>
                <a:cs typeface="Arial" pitchFamily="34" charset="0"/>
              </a:rPr>
              <a:t>  Дуальды оқыту жүйесі дегеніміз - теорияны өндіріспен ұштастыра оқыту технологиясы. </a:t>
            </a:r>
            <a:endParaRPr kumimoji="0" lang="ru-RU" sz="12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smtClean="0">
                <a:ln>
                  <a:noFill/>
                </a:ln>
                <a:solidFill>
                  <a:srgbClr val="333333"/>
                </a:solidFill>
                <a:effectLst/>
                <a:latin typeface="Arial" pitchFamily="34" charset="0"/>
                <a:ea typeface="Times New Roman" pitchFamily="18" charset="0"/>
                <a:cs typeface="Arial" pitchFamily="34" charset="0"/>
              </a:rPr>
              <a:t>  Дуальды оқыту – оқытудың теориялық бөлігі білім беру ұйымының базасында, ал практикалық бөлігі жұмыс орнында өтетін оқыту түрі. </a:t>
            </a:r>
            <a:endParaRPr kumimoji="0" lang="kk-KZ" sz="1800" b="0" i="0" u="none" strike="noStrike" cap="none" normalizeH="0" baseline="0" smtClean="0">
              <a:ln>
                <a:noFill/>
              </a:ln>
              <a:solidFill>
                <a:schemeClr val="tx1"/>
              </a:solidFill>
              <a:effectLst/>
              <a:latin typeface="Arial" pitchFamily="34" charset="0"/>
              <a:cs typeface="Arial" pitchFamily="34" charset="0"/>
            </a:endParaRPr>
          </a:p>
        </p:txBody>
      </p:sp>
      <p:sp>
        <p:nvSpPr>
          <p:cNvPr id="24578" name="Rectangle 2"/>
          <p:cNvSpPr>
            <a:spLocks noChangeArrowheads="1"/>
          </p:cNvSpPr>
          <p:nvPr/>
        </p:nvSpPr>
        <p:spPr bwMode="auto">
          <a:xfrm>
            <a:off x="0" y="2214554"/>
            <a:ext cx="707236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kk-KZ" sz="2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Дуальды оқыту жүйесі дегеніміз </a:t>
            </a:r>
            <a:r>
              <a:rPr kumimoji="0" lang="kk-KZ" sz="2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теорияны өндіріспен ұштастыра оқыту технологиясы. </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kumimoji="0" lang="kk-KZ" sz="2400" b="1"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Дуальды оқыту </a:t>
            </a:r>
            <a:r>
              <a:rPr kumimoji="0" lang="kk-KZ" sz="2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оқытудың теориялық бөлігі білім беру ұйымының базасында, ал практикалық бөлігі жұмыс орнында өтетін оқыту түрі. </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1"/>
          <p:cNvSpPr>
            <a:spLocks noChangeArrowheads="1"/>
          </p:cNvSpPr>
          <p:nvPr/>
        </p:nvSpPr>
        <p:spPr bwMode="auto">
          <a:xfrm>
            <a:off x="1595405" y="1500177"/>
            <a:ext cx="5929355" cy="405247"/>
          </a:xfrm>
          <a:prstGeom prst="rect">
            <a:avLst/>
          </a:prstGeom>
          <a:solidFill>
            <a:srgbClr val="0070C0"/>
          </a:solidFill>
          <a:ln>
            <a:solidFill>
              <a:schemeClr val="bg1"/>
            </a:solidFill>
            <a:headEnd/>
            <a:tailEnd/>
          </a:ln>
        </p:spPr>
        <p:style>
          <a:lnRef idx="2">
            <a:schemeClr val="dk1"/>
          </a:lnRef>
          <a:fillRef idx="1">
            <a:schemeClr val="lt1"/>
          </a:fillRef>
          <a:effectRef idx="0">
            <a:schemeClr val="dk1"/>
          </a:effectRef>
          <a:fontRef idx="minor">
            <a:schemeClr val="dk1"/>
          </a:fontRef>
        </p:style>
        <p:txBody>
          <a:bodyPr vert="horz" wrap="square" lIns="0" tIns="-12696" rIns="0" bIns="-1269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i="0" u="none" strike="noStrike" cap="none" normalizeH="0" baseline="0" dirty="0" err="1" smtClean="0">
                <a:ln>
                  <a:solidFill>
                    <a:schemeClr val="bg1"/>
                  </a:solidFill>
                </a:ln>
                <a:solidFill>
                  <a:schemeClr val="bg1"/>
                </a:solidFill>
                <a:effectLst/>
                <a:cs typeface="Arial" pitchFamily="34" charset="0"/>
              </a:rPr>
              <a:t>Дуальды</a:t>
            </a:r>
            <a:r>
              <a:rPr kumimoji="0" lang="ru-RU" sz="2800" i="0" u="none" strike="noStrike" cap="none" normalizeH="0" baseline="0" dirty="0" smtClean="0">
                <a:ln>
                  <a:solidFill>
                    <a:schemeClr val="bg1"/>
                  </a:solidFill>
                </a:ln>
                <a:solidFill>
                  <a:schemeClr val="bg1"/>
                </a:solidFill>
                <a:effectLst/>
                <a:cs typeface="Arial" pitchFamily="34" charset="0"/>
              </a:rPr>
              <a:t> </a:t>
            </a:r>
            <a:r>
              <a:rPr kumimoji="0" lang="ru-RU" sz="2800" i="0" u="none" strike="noStrike" cap="none" normalizeH="0" baseline="0" dirty="0" err="1" smtClean="0">
                <a:ln>
                  <a:solidFill>
                    <a:schemeClr val="bg1"/>
                  </a:solidFill>
                </a:ln>
                <a:solidFill>
                  <a:schemeClr val="bg1"/>
                </a:solidFill>
                <a:effectLst/>
                <a:cs typeface="Arial" pitchFamily="34" charset="0"/>
              </a:rPr>
              <a:t>оқыту дегеніміз</a:t>
            </a:r>
            <a:r>
              <a:rPr kumimoji="0" lang="ru-RU" sz="2800" i="0" u="none" strike="noStrike" cap="none" normalizeH="0" baseline="0" dirty="0" smtClean="0">
                <a:ln>
                  <a:solidFill>
                    <a:schemeClr val="bg1"/>
                  </a:solidFill>
                </a:ln>
                <a:solidFill>
                  <a:schemeClr val="bg1"/>
                </a:solidFill>
                <a:effectLst/>
                <a:cs typeface="Arial" pitchFamily="34" charset="0"/>
              </a:rPr>
              <a:t> не</a:t>
            </a:r>
            <a:r>
              <a:rPr kumimoji="0" lang="ru-RU" sz="2800" b="1" i="0" u="none" strike="noStrike" cap="none" normalizeH="0" baseline="0" dirty="0" smtClean="0">
                <a:ln>
                  <a:solidFill>
                    <a:schemeClr val="bg1"/>
                  </a:solidFill>
                </a:ln>
                <a:solidFill>
                  <a:schemeClr val="bg1"/>
                </a:solidFill>
                <a:effectLst/>
                <a:cs typeface="Arial" pitchFamily="34"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866614"/>
          <a:ext cx="9144000" cy="6010114"/>
          <a:chOff x="0" y="866614"/>
          <a:chExt cx="9144000" cy="6010114"/>
        </a:xfrm>
      </p:grpSpPr>
      <p:pic>
        <p:nvPicPr>
          <p:cNvPr id="34818" name="Picture 2" descr="Образец трехстороннего договора в 2023 году - ГАПОУ ЧР"/>
          <p:cNvPicPr>
            <a:picLocks noChangeAspect="1" noChangeArrowheads="1"/>
          </p:cNvPicPr>
          <p:nvPr/>
        </p:nvPicPr>
        <p:blipFill>
          <a:blip r:embed="rId3"/>
          <a:srcRect/>
          <a:stretch>
            <a:fillRect/>
          </a:stretch>
        </p:blipFill>
        <p:spPr bwMode="auto">
          <a:xfrm>
            <a:off x="2024033" y="2786058"/>
            <a:ext cx="1928827" cy="1428761"/>
          </a:xfrm>
          <a:prstGeom prst="rect">
            <a:avLst/>
          </a:prstGeom>
          <a:noFill/>
        </p:spPr>
      </p:pic>
      <p:sp>
        <p:nvSpPr>
          <p:cNvPr id="32" name="Стрелка вправо 31"/>
          <p:cNvSpPr/>
          <p:nvPr/>
        </p:nvSpPr>
        <p:spPr>
          <a:xfrm rot="14797937">
            <a:off x="182774" y="3714558"/>
            <a:ext cx="2341463" cy="484632"/>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трелка влево 28"/>
          <p:cNvSpPr/>
          <p:nvPr/>
        </p:nvSpPr>
        <p:spPr>
          <a:xfrm rot="17920514">
            <a:off x="3279191" y="4322774"/>
            <a:ext cx="2788872" cy="443447"/>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66647" y="500043"/>
            <a:ext cx="12192000" cy="830997"/>
          </a:xfrm>
          <a:prstGeom prst="rect">
            <a:avLst/>
          </a:prstGeom>
          <a:solidFill>
            <a:srgbClr val="0070C0"/>
          </a:solidFill>
        </p:spPr>
        <p:txBody>
          <a:bodyPr wrap="square">
            <a:spAutoFit/>
          </a:bodyPr>
          <a:lstStyle/>
          <a:p>
            <a:pPr algn="ctr"/>
            <a:r>
              <a:rPr lang="ru-RU" sz="2400" b="1" dirty="0" smtClean="0">
                <a:solidFill>
                  <a:schemeClr val="bg1"/>
                </a:solidFill>
                <a:latin typeface="Arial" pitchFamily="34" charset="0"/>
                <a:cs typeface="Arial" pitchFamily="34" charset="0"/>
              </a:rPr>
              <a:t>ҚАЗАҚСТАННЫҢ  ҚҰС ШАРУАШЫЛЫҒЫНДА</a:t>
            </a:r>
            <a:endParaRPr lang="ru-RU" sz="2400" b="1" dirty="0" smtClean="0">
              <a:solidFill>
                <a:schemeClr val="bg1"/>
              </a:solidFill>
            </a:endParaRPr>
          </a:p>
          <a:p>
            <a:pPr algn="ctr"/>
            <a:r>
              <a:rPr lang="ru-RU" sz="2400" b="1" dirty="0" smtClean="0">
                <a:solidFill>
                  <a:schemeClr val="bg1"/>
                </a:solidFill>
                <a:latin typeface="Arial" pitchFamily="34" charset="0"/>
                <a:cs typeface="Arial" pitchFamily="34" charset="0"/>
              </a:rPr>
              <a:t> ДУАЛЬДЫ БІЛІМ БЕРУДІ ЖҮЗЕГЕ АСЫРУ</a:t>
            </a:r>
            <a:endParaRPr lang="ru-RU" sz="2400" b="1" dirty="0">
              <a:solidFill>
                <a:schemeClr val="bg1"/>
              </a:solidFill>
            </a:endParaRP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4299" y="1357298"/>
            <a:ext cx="1917392" cy="1917392"/>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Прямоугольник 10"/>
          <p:cNvSpPr/>
          <p:nvPr/>
        </p:nvSpPr>
        <p:spPr>
          <a:xfrm>
            <a:off x="3717233" y="3419105"/>
            <a:ext cx="1630615" cy="461665"/>
          </a:xfrm>
          <a:prstGeom prst="rect">
            <a:avLst/>
          </a:prstGeom>
        </p:spPr>
        <p:txBody>
          <a:bodyPr wrap="square">
            <a:spAutoFit/>
          </a:bodyPr>
          <a:lstStyle/>
          <a:p>
            <a:r>
              <a:rPr lang="kk-KZ" sz="2400" b="1" dirty="0" smtClean="0"/>
              <a:t>Оқушы</a:t>
            </a:r>
            <a:endParaRPr lang="ru-RU" sz="2400" dirty="0"/>
          </a:p>
        </p:txBody>
      </p:sp>
      <p:pic>
        <p:nvPicPr>
          <p:cNvPr id="1026" name="Picture 2"/>
          <p:cNvPicPr>
            <a:picLocks noChangeAspect="1" noChangeArrowheads="1"/>
          </p:cNvPicPr>
          <p:nvPr/>
        </p:nvPicPr>
        <p:blipFill>
          <a:blip r:embed="rId5"/>
          <a:srcRect/>
          <a:stretch>
            <a:fillRect/>
          </a:stretch>
        </p:blipFill>
        <p:spPr bwMode="auto">
          <a:xfrm>
            <a:off x="95209" y="1643050"/>
            <a:ext cx="1928827" cy="1295400"/>
          </a:xfrm>
          <a:prstGeom prst="rect">
            <a:avLst/>
          </a:prstGeom>
          <a:noFill/>
          <a:ln w="9525">
            <a:noFill/>
            <a:miter lim="800000"/>
            <a:headEnd/>
            <a:tailEnd/>
          </a:ln>
          <a:effectLst/>
        </p:spPr>
      </p:pic>
      <p:sp>
        <p:nvSpPr>
          <p:cNvPr id="27650" name="AutoShape 2" descr="blob:https://web.whatsapp.com/eda102bc-2524-44c5-a645-6ab636fc0e7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7652" name="AutoShape 4" descr="blob:https://web.whatsapp.com/eda102bc-2524-44c5-a645-6ab636fc0e7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7654" name="AutoShape 6" descr="blob:https://web.whatsapp.com/eda102bc-2524-44c5-a645-6ab636fc0e7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 name="Стрелка влево 17"/>
          <p:cNvSpPr/>
          <p:nvPr/>
        </p:nvSpPr>
        <p:spPr>
          <a:xfrm rot="10800000">
            <a:off x="2024035" y="2357430"/>
            <a:ext cx="2000264" cy="334632"/>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166647" y="642918"/>
            <a:ext cx="11715832" cy="369332"/>
          </a:xfrm>
          <a:prstGeom prst="rect">
            <a:avLst/>
          </a:prstGeom>
        </p:spPr>
        <p:txBody>
          <a:bodyPr wrap="square">
            <a:spAutoFit/>
          </a:bodyPr>
          <a:lstStyle/>
          <a:p>
            <a:pPr lvl="0" algn="ctr" fontAlgn="base">
              <a:spcBef>
                <a:spcPct val="0"/>
              </a:spcBef>
              <a:spcAft>
                <a:spcPct val="0"/>
              </a:spcAft>
            </a:pPr>
            <a:r>
              <a:rPr lang="ru-RU" b="1" dirty="0" smtClean="0">
                <a:solidFill>
                  <a:srgbClr val="0070C0"/>
                </a:solidFill>
                <a:latin typeface="Arial" pitchFamily="34" charset="0"/>
                <a:cs typeface="Arial" pitchFamily="34" charset="0"/>
              </a:rPr>
              <a:t>«» </a:t>
            </a:r>
          </a:p>
        </p:txBody>
      </p:sp>
      <p:sp>
        <p:nvSpPr>
          <p:cNvPr id="31745" name="Rectangle 1"/>
          <p:cNvSpPr>
            <a:spLocks noChangeArrowheads="1"/>
          </p:cNvSpPr>
          <p:nvPr/>
        </p:nvSpPr>
        <p:spPr bwMode="auto">
          <a:xfrm>
            <a:off x="3" y="0"/>
            <a:ext cx="65" cy="251359"/>
          </a:xfrm>
          <a:prstGeom prst="rect">
            <a:avLst/>
          </a:prstGeom>
          <a:solidFill>
            <a:srgbClr val="F8F9FA"/>
          </a:solidFill>
          <a:ln w="9525">
            <a:noFill/>
            <a:miter lim="800000"/>
            <a:headEnd/>
            <a:tailEnd/>
          </a:ln>
          <a:effectLst/>
        </p:spPr>
        <p:txBody>
          <a:bodyPr vert="horz" wrap="non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Прямоугольник 23"/>
          <p:cNvSpPr/>
          <p:nvPr/>
        </p:nvSpPr>
        <p:spPr>
          <a:xfrm>
            <a:off x="523840" y="3357568"/>
            <a:ext cx="1744645" cy="461665"/>
          </a:xfrm>
          <a:prstGeom prst="rect">
            <a:avLst/>
          </a:prstGeom>
        </p:spPr>
        <p:txBody>
          <a:bodyPr wrap="none">
            <a:spAutoFit/>
          </a:bodyPr>
          <a:lstStyle/>
          <a:p>
            <a:r>
              <a:rPr lang="ru-RU" sz="2400" b="1" dirty="0" smtClean="0">
                <a:cs typeface="Arial" pitchFamily="34" charset="0"/>
              </a:rPr>
              <a:t>Компания</a:t>
            </a:r>
            <a:endParaRPr lang="ru-RU" sz="2400" b="1" dirty="0">
              <a:cs typeface="Arial" pitchFamily="34" charset="0"/>
            </a:endParaRPr>
          </a:p>
        </p:txBody>
      </p:sp>
      <p:sp>
        <p:nvSpPr>
          <p:cNvPr id="31746" name="Rectangle 2"/>
          <p:cNvSpPr>
            <a:spLocks noChangeArrowheads="1"/>
          </p:cNvSpPr>
          <p:nvPr/>
        </p:nvSpPr>
        <p:spPr bwMode="auto">
          <a:xfrm>
            <a:off x="3" y="0"/>
            <a:ext cx="65" cy="251359"/>
          </a:xfrm>
          <a:prstGeom prst="rect">
            <a:avLst/>
          </a:prstGeom>
          <a:solidFill>
            <a:srgbClr val="F8F9FA"/>
          </a:solidFill>
          <a:ln w="9525">
            <a:noFill/>
            <a:miter lim="800000"/>
            <a:headEnd/>
            <a:tailEnd/>
          </a:ln>
          <a:effectLst/>
        </p:spPr>
        <p:txBody>
          <a:bodyPr vert="horz" wrap="non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747" name="Rectangle 3"/>
          <p:cNvSpPr>
            <a:spLocks noChangeArrowheads="1"/>
          </p:cNvSpPr>
          <p:nvPr/>
        </p:nvSpPr>
        <p:spPr bwMode="auto">
          <a:xfrm>
            <a:off x="3" y="0"/>
            <a:ext cx="65" cy="251359"/>
          </a:xfrm>
          <a:prstGeom prst="rect">
            <a:avLst/>
          </a:prstGeom>
          <a:solidFill>
            <a:srgbClr val="F8F9FA"/>
          </a:solidFill>
          <a:ln w="9525">
            <a:noFill/>
            <a:miter lim="800000"/>
            <a:headEnd/>
            <a:tailEnd/>
          </a:ln>
          <a:effectLst/>
        </p:spPr>
        <p:txBody>
          <a:bodyPr vert="horz" wrap="non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Прямоугольник 25"/>
          <p:cNvSpPr/>
          <p:nvPr/>
        </p:nvSpPr>
        <p:spPr>
          <a:xfrm>
            <a:off x="1738283" y="5929336"/>
            <a:ext cx="3143272" cy="461665"/>
          </a:xfrm>
          <a:prstGeom prst="rect">
            <a:avLst/>
          </a:prstGeom>
        </p:spPr>
        <p:txBody>
          <a:bodyPr wrap="square">
            <a:spAutoFit/>
          </a:bodyPr>
          <a:lstStyle/>
          <a:p>
            <a:pPr lvl="0" fontAlgn="base">
              <a:spcBef>
                <a:spcPct val="0"/>
              </a:spcBef>
              <a:spcAft>
                <a:spcPct val="0"/>
              </a:spcAft>
            </a:pPr>
            <a:r>
              <a:rPr lang="ru-RU" sz="2400" b="1" dirty="0" err="1" smtClean="0">
                <a:cs typeface="Arial" pitchFamily="34" charset="0"/>
              </a:rPr>
              <a:t>Білім</a:t>
            </a:r>
            <a:r>
              <a:rPr lang="ru-RU" sz="2400" b="1" dirty="0" smtClean="0">
                <a:cs typeface="Arial" pitchFamily="34" charset="0"/>
              </a:rPr>
              <a:t> беру </a:t>
            </a:r>
            <a:r>
              <a:rPr lang="ru-RU" sz="2400" b="1" dirty="0" err="1" smtClean="0">
                <a:cs typeface="Arial" pitchFamily="34" charset="0"/>
              </a:rPr>
              <a:t>ұйымы</a:t>
            </a:r>
            <a:r>
              <a:rPr lang="ru-RU" sz="2400" b="1" dirty="0" smtClean="0">
                <a:cs typeface="Arial" pitchFamily="34" charset="0"/>
              </a:rPr>
              <a:t> </a:t>
            </a:r>
          </a:p>
        </p:txBody>
      </p:sp>
      <p:sp>
        <p:nvSpPr>
          <p:cNvPr id="31748" name="Rectangle 4"/>
          <p:cNvSpPr>
            <a:spLocks noChangeArrowheads="1"/>
          </p:cNvSpPr>
          <p:nvPr/>
        </p:nvSpPr>
        <p:spPr bwMode="auto">
          <a:xfrm>
            <a:off x="3" y="0"/>
            <a:ext cx="65" cy="251359"/>
          </a:xfrm>
          <a:prstGeom prst="rect">
            <a:avLst/>
          </a:prstGeom>
          <a:solidFill>
            <a:srgbClr val="F8F9FA"/>
          </a:solidFill>
          <a:ln w="9525">
            <a:noFill/>
            <a:miter lim="800000"/>
            <a:headEnd/>
            <a:tailEnd/>
          </a:ln>
          <a:effectLst/>
        </p:spPr>
        <p:txBody>
          <a:bodyPr vert="horz" wrap="none" lIns="0" tIns="-12696"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Стрелка влево 26"/>
          <p:cNvSpPr/>
          <p:nvPr/>
        </p:nvSpPr>
        <p:spPr>
          <a:xfrm>
            <a:off x="2024038" y="1857365"/>
            <a:ext cx="2000263" cy="285752"/>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3" y="1285860"/>
            <a:ext cx="2272995" cy="369332"/>
          </a:xfrm>
          <a:prstGeom prst="rect">
            <a:avLst/>
          </a:prstGeom>
        </p:spPr>
        <p:txBody>
          <a:bodyPr wrap="none">
            <a:spAutoFit/>
          </a:bodyPr>
          <a:lstStyle/>
          <a:p>
            <a:r>
              <a:rPr lang="ru-RU" dirty="0" err="1" smtClean="0"/>
              <a:t>Практикалық бөлігі</a:t>
            </a:r>
            <a:endParaRPr lang="ru-RU" dirty="0"/>
          </a:p>
        </p:txBody>
      </p:sp>
      <p:sp>
        <p:nvSpPr>
          <p:cNvPr id="31" name="Прямоугольник 30"/>
          <p:cNvSpPr/>
          <p:nvPr/>
        </p:nvSpPr>
        <p:spPr>
          <a:xfrm>
            <a:off x="1881159" y="4143380"/>
            <a:ext cx="2065374" cy="369332"/>
          </a:xfrm>
          <a:prstGeom prst="rect">
            <a:avLst/>
          </a:prstGeom>
        </p:spPr>
        <p:txBody>
          <a:bodyPr wrap="none">
            <a:spAutoFit/>
          </a:bodyPr>
          <a:lstStyle/>
          <a:p>
            <a:r>
              <a:rPr lang="ru-RU" dirty="0" err="1" smtClean="0"/>
              <a:t>ТеориялыҚ бөлІгІ</a:t>
            </a:r>
            <a:endParaRPr lang="ru-RU" dirty="0"/>
          </a:p>
        </p:txBody>
      </p:sp>
      <p:pic>
        <p:nvPicPr>
          <p:cNvPr id="33" name="Picture 4" descr="Что такое дуальное обучение в Казахстане"/>
          <p:cNvPicPr>
            <a:picLocks noChangeAspect="1" noChangeArrowheads="1"/>
          </p:cNvPicPr>
          <p:nvPr/>
        </p:nvPicPr>
        <p:blipFill>
          <a:blip r:embed="rId6"/>
          <a:srcRect/>
          <a:stretch>
            <a:fillRect/>
          </a:stretch>
        </p:blipFill>
        <p:spPr bwMode="auto">
          <a:xfrm>
            <a:off x="6953257" y="2143116"/>
            <a:ext cx="4310067" cy="4071966"/>
          </a:xfrm>
          <a:prstGeom prst="rect">
            <a:avLst/>
          </a:prstGeom>
          <a:noFill/>
        </p:spPr>
      </p:pic>
      <p:pic>
        <p:nvPicPr>
          <p:cNvPr id="25" name="Picture 2"/>
          <p:cNvPicPr>
            <a:picLocks noChangeAspect="1" noChangeArrowheads="1"/>
          </p:cNvPicPr>
          <p:nvPr/>
        </p:nvPicPr>
        <p:blipFill>
          <a:blip r:embed="rId7"/>
          <a:srcRect/>
          <a:stretch>
            <a:fillRect/>
          </a:stretch>
        </p:blipFill>
        <p:spPr bwMode="auto">
          <a:xfrm>
            <a:off x="1881159" y="4572008"/>
            <a:ext cx="2286016" cy="1357322"/>
          </a:xfrm>
          <a:prstGeom prst="rect">
            <a:avLst/>
          </a:prstGeom>
          <a:noFill/>
          <a:ln w="9525">
            <a:noFill/>
            <a:miter lim="800000"/>
            <a:headEnd/>
            <a:tailEnd/>
          </a:ln>
          <a:effectLst/>
        </p:spPr>
      </p:pic>
    </p:spTree>
    <p:extLst>
      <p:ext uri="{BB962C8B-B14F-4D97-AF65-F5344CB8AC3E}">
        <p14:creationId xmlns:p14="http://schemas.microsoft.com/office/powerpoint/2010/main" val="1424187099"/>
      </p:ext>
    </p:extLst>
  </p:cSld>
  <p:clrMapOvr>
    <a:masterClrMapping/>
  </p:clrMapOvr>
  <p:timing>
    <p:tnLst>
      <p:par>
        <p:cTn id="1" dur="indefinite" restart="never" nodeType="tmRoot"/>
      </p:par>
    </p:tnLst>
  </p:timing>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866614"/>
          <a:ext cx="9144000" cy="6010114"/>
          <a:chOff x="0" y="866614"/>
          <a:chExt cx="9144000" cy="6010114"/>
        </a:xfrm>
      </p:grpSpPr>
      <p:sp>
        <p:nvSpPr>
          <p:cNvPr id="3" name="Заголовок 2"/>
          <p:cNvSpPr txBox="1">
            <a:spLocks/>
          </p:cNvSpPr>
          <p:nvPr/>
        </p:nvSpPr>
        <p:spPr>
          <a:xfrm>
            <a:off x="695400" y="5129808"/>
            <a:ext cx="11377264" cy="1728192"/>
          </a:xfrm>
          <a:prstGeom prst="rect">
            <a:avLst/>
          </a:prstGeom>
          <a:noFill/>
        </p:spPr>
        <p:txBody>
          <a:bodyPr/>
          <a:lstStyle>
            <a:lvl1pPr algn="ctr">
              <a:defRPr kern="1200" sz="4400">
                <a:solidFill>
                  <a:schemeClr val="lt1"/>
                </a:solidFill>
              </a:defRPr>
            </a:lvl1pPr>
            <a:extLst/>
          </a:lstStyle>
          <a:p>
            <a:pPr algn="l"/>
            <a:r>
              <a:rPr dirty="0" lang="ru-RU" smtClean="0" sz="2400">
                <a:solidFill>
                  <a:schemeClr val="tx1"/>
                </a:solidFill>
                <a:latin charset="0" panose="020B0502020202020204" pitchFamily="34" typeface="Century Gothic"/>
              </a:rPr>
              <a:t>	</a:t>
            </a:r>
            <a:endParaRPr dirty="0" lang="ru-RU" sz="2400">
              <a:solidFill>
                <a:schemeClr val="tx1"/>
              </a:solidFill>
              <a:latin charset="0" panose="020B0502020202020204" pitchFamily="34" typeface="Century Gothic"/>
            </a:endParaRPr>
          </a:p>
        </p:txBody>
      </p:sp>
      <p:pic>
        <p:nvPicPr>
          <p:cNvPr id="5" name="Рисунок 4"/>
          <p:cNvPicPr>
            <a:picLocks noChangeAspect="1"/>
          </p:cNvPicPr>
          <p:nvPr/>
        </p:nvPicPr>
        <p:blipFill rotWithShape="1">
          <a:blip cstate="print" r:embed="rId2">
            <a:extLst>
              <a:ext uri="{28A0092B-C50C-407E-A947-70E740481C1C}">
                <a14:useLocalDpi xmlns:a14="http://schemas.microsoft.com/office/drawing/2010/main" val="0"/>
              </a:ext>
            </a:extLst>
          </a:blip>
          <a:srcRect b="57"/>
          <a:stretch/>
        </p:blipFill>
        <p:spPr>
          <a:xfrm>
            <a:off x="8443020" y="1500174"/>
            <a:ext cx="3748980" cy="3656104"/>
          </a:xfrm>
          <a:prstGeom prst="rect">
            <a:avLst/>
          </a:prstGeom>
        </p:spPr>
      </p:pic>
      <p:pic>
        <p:nvPicPr>
          <p:cNvPr id="6" name="Рисунок 5"/>
          <p:cNvPicPr>
            <a:picLocks noChangeAspect="1"/>
          </p:cNvPicPr>
          <p:nvPr/>
        </p:nvPicPr>
        <p:blipFill>
          <a:blip cstate="print" r:embed="rId3">
            <a:extLst>
              <a:ext uri="{28A0092B-C50C-407E-A947-70E740481C1C}">
                <a14:useLocalDpi xmlns:a14="http://schemas.microsoft.com/office/drawing/2010/main" val="0"/>
              </a:ext>
            </a:extLst>
          </a:blip>
          <a:stretch>
            <a:fillRect/>
          </a:stretch>
        </p:blipFill>
        <p:spPr>
          <a:xfrm>
            <a:off x="4524364" y="1285860"/>
            <a:ext cx="4097496" cy="4097496"/>
          </a:xfrm>
          <a:prstGeom prst="rect">
            <a:avLst/>
          </a:prstGeom>
        </p:spPr>
      </p:pic>
      <p:sp>
        <p:nvSpPr>
          <p:cNvPr id="4" name="Заголовок 2"/>
          <p:cNvSpPr txBox="1">
            <a:spLocks/>
          </p:cNvSpPr>
          <p:nvPr/>
        </p:nvSpPr>
        <p:spPr>
          <a:xfrm>
            <a:off x="407368" y="264852"/>
            <a:ext cx="6840760" cy="576064"/>
          </a:xfrm>
          <a:prstGeom prst="rect">
            <a:avLst/>
          </a:prstGeom>
          <a:noFill/>
        </p:spPr>
        <p:txBody>
          <a:bodyPr/>
          <a:lstStyle>
            <a:defPPr>
              <a:defRPr lang="fr-FR"/>
            </a:defPPr>
            <a:lvl1pPr>
              <a:defRPr b="1" sz="3600">
                <a:solidFill>
                  <a:srgbClr val="CC00CC"/>
                </a:solidFill>
                <a:latin charset="0" panose="020B0502020202020204" pitchFamily="34" typeface="Century Gothic"/>
              </a:defRPr>
            </a:lvl1pPr>
          </a:lstStyle>
          <a:p>
            <a:endParaRPr dirty="0" lang="ru-RU"/>
          </a:p>
        </p:txBody>
      </p:sp>
      <p:sp>
        <p:nvSpPr>
          <p:cNvPr id="25601" name="Rectangle 1"/>
          <p:cNvSpPr>
            <a:spLocks noChangeArrowheads="1"/>
          </p:cNvSpPr>
          <p:nvPr/>
        </p:nvSpPr>
        <p:spPr bwMode="auto">
          <a:xfrm>
            <a:off x="166646" y="5572140"/>
            <a:ext cx="11644395" cy="1082356"/>
          </a:xfrm>
          <a:prstGeom prst="rect">
            <a:avLst/>
          </a:prstGeom>
          <a:noFill/>
          <a:ln w="9525">
            <a:noFill/>
            <a:miter lim="800000"/>
            <a:headEnd/>
            <a:tailEnd/>
          </a:ln>
          <a:effectLst/>
        </p:spPr>
        <p:txBody>
          <a:bodyPr anchor="ctr" anchorCtr="0" bIns="-12696" compatLnSpc="1" lIns="0" numCol="1" rIns="0" tIns="-12696" vert="horz" wrap="square">
            <a:prstTxWarp prst="textNoShape">
              <a:avLst/>
            </a:prstTxWarp>
            <a:spAutoFit/>
          </a:bodyPr>
          <a:lstStyle/>
          <a:p>
            <a:r>
              <a:rPr dirty="0" err="1" lang="ru-RU" smtClean="0" sz="2400">
                <a:cs charset="0" pitchFamily="34" typeface="Arial"/>
              </a:rPr>
              <a:t>Құс шаруашылығы өндірісінде жұмыс істеу</a:t>
            </a:r>
            <a:r>
              <a:rPr dirty="0" lang="ru-RU" smtClean="0" sz="2400">
                <a:cs charset="0" pitchFamily="34" typeface="Arial"/>
              </a:rPr>
              <a:t> </a:t>
            </a:r>
            <a:r>
              <a:rPr dirty="0" err="1" lang="ru-RU" smtClean="0" sz="2400">
                <a:cs charset="0" pitchFamily="34" typeface="Arial"/>
              </a:rPr>
              <a:t>дағдысы қалыптасқан түлекті даярлау</a:t>
            </a:r>
            <a:r>
              <a:rPr b="1" dirty="0" lang="ru-RU" smtClean="0" sz="2400">
                <a:cs charset="0" pitchFamily="34" typeface="Arial"/>
              </a:rPr>
              <a:t>. </a:t>
            </a:r>
            <a:r>
              <a:rPr dirty="0" err="1" lang="ru-RU" smtClean="0" sz="2400">
                <a:cs charset="0" pitchFamily="34" typeface="Arial"/>
              </a:rPr>
              <a:t>Алғашқы күннен бастап</a:t>
            </a:r>
            <a:r>
              <a:rPr dirty="0" lang="ru-RU" smtClean="0" sz="2400">
                <a:cs charset="0" pitchFamily="34" typeface="Arial"/>
              </a:rPr>
              <a:t> </a:t>
            </a:r>
            <a:r>
              <a:rPr dirty="0" err="1" lang="ru-RU" smtClean="0" sz="2400">
                <a:cs charset="0" pitchFamily="34" typeface="Arial"/>
              </a:rPr>
              <a:t>жұмысқа кірісіп</a:t>
            </a:r>
            <a:r>
              <a:rPr dirty="0" lang="ru-RU" smtClean="0" sz="2400">
                <a:cs charset="0" pitchFamily="34" typeface="Arial"/>
              </a:rPr>
              <a:t>, оны </a:t>
            </a:r>
            <a:r>
              <a:rPr dirty="0" err="1" lang="ru-RU" smtClean="0" sz="2400">
                <a:cs charset="0" pitchFamily="34" typeface="Arial"/>
              </a:rPr>
              <a:t>жоғары кәсіби деңгейде орындай</a:t>
            </a:r>
            <a:r>
              <a:rPr dirty="0" lang="ru-RU" smtClean="0" sz="2400">
                <a:cs charset="0" pitchFamily="34" typeface="Arial"/>
              </a:rPr>
              <a:t> </a:t>
            </a:r>
            <a:r>
              <a:rPr dirty="0" err="1" lang="ru-RU" smtClean="0" sz="2400">
                <a:cs charset="0" pitchFamily="34" typeface="Arial"/>
              </a:rPr>
              <a:t>алатын</a:t>
            </a:r>
            <a:r>
              <a:rPr dirty="0" lang="ru-RU" smtClean="0" sz="2400">
                <a:cs charset="0" pitchFamily="34" typeface="Arial"/>
              </a:rPr>
              <a:t> </a:t>
            </a:r>
            <a:r>
              <a:rPr dirty="0" err="1" lang="ru-RU" smtClean="0" sz="2400">
                <a:cs charset="0" pitchFamily="34" typeface="Arial"/>
              </a:rPr>
              <a:t>маман</a:t>
            </a:r>
            <a:r>
              <a:rPr dirty="0" lang="ru-RU" smtClean="0" sz="2400">
                <a:cs charset="0" pitchFamily="34" typeface="Arial"/>
              </a:rPr>
              <a:t> </a:t>
            </a:r>
            <a:r>
              <a:rPr dirty="0" err="1" lang="ru-RU" smtClean="0" sz="2400">
                <a:cs charset="0" pitchFamily="34" typeface="Arial"/>
              </a:rPr>
              <a:t>даярлау</a:t>
            </a:r>
            <a:r>
              <a:rPr dirty="0" lang="ru-RU" smtClean="0" sz="2400">
                <a:cs charset="0" pitchFamily="34" typeface="Arial"/>
              </a:rPr>
              <a:t>.</a:t>
            </a:r>
          </a:p>
        </p:txBody>
      </p:sp>
      <p:sp>
        <p:nvSpPr>
          <p:cNvPr id="10" name="Прямоугольник 9"/>
          <p:cNvSpPr/>
          <p:nvPr/>
        </p:nvSpPr>
        <p:spPr>
          <a:xfrm>
            <a:off x="1309654" y="1000108"/>
            <a:ext cx="8215370" cy="523220"/>
          </a:xfrm>
          <a:prstGeom prst="rect">
            <a:avLst/>
          </a:prstGeom>
        </p:spPr>
        <p:txBody>
          <a:bodyPr wrap="square">
            <a:spAutoFit/>
          </a:bodyPr>
          <a:lstStyle/>
          <a:p>
            <a:pPr algn="ctr"/>
            <a:r>
              <a:rPr b="1" dirty="0" err="1" lang="ru-RU" smtClean="0" sz="2800">
                <a:solidFill>
                  <a:prstClr val="black"/>
                </a:solidFill>
                <a:cs charset="0" pitchFamily="34" typeface="Arial"/>
              </a:rPr>
              <a:t>Дуалды</a:t>
            </a:r>
            <a:r>
              <a:rPr b="1" dirty="0" lang="ru-RU" smtClean="0" sz="2800">
                <a:solidFill>
                  <a:prstClr val="black"/>
                </a:solidFill>
                <a:cs charset="0" pitchFamily="34" typeface="Arial"/>
              </a:rPr>
              <a:t> </a:t>
            </a:r>
            <a:r>
              <a:rPr b="1" dirty="0" err="1" lang="ru-RU" smtClean="0" sz="2800">
                <a:solidFill>
                  <a:prstClr val="black"/>
                </a:solidFill>
                <a:cs charset="0" pitchFamily="34" typeface="Arial"/>
              </a:rPr>
              <a:t>оқытудың басты</a:t>
            </a:r>
            <a:r>
              <a:rPr b="1" dirty="0" lang="ru-RU" smtClean="0" sz="2800">
                <a:solidFill>
                  <a:prstClr val="black"/>
                </a:solidFill>
                <a:cs charset="0" pitchFamily="34" typeface="Arial"/>
              </a:rPr>
              <a:t> </a:t>
            </a:r>
            <a:r>
              <a:rPr b="1" dirty="0" err="1" lang="ru-RU" smtClean="0" sz="2800">
                <a:solidFill>
                  <a:prstClr val="black"/>
                </a:solidFill>
                <a:cs charset="0" pitchFamily="34" typeface="Arial"/>
              </a:rPr>
              <a:t>мақсаты</a:t>
            </a:r>
            <a:r>
              <a:rPr b="1" dirty="0" lang="ru-RU" smtClean="0" sz="2800">
                <a:solidFill>
                  <a:prstClr val="black"/>
                </a:solidFill>
                <a:cs charset="0" pitchFamily="34" typeface="Arial"/>
              </a:rPr>
              <a:t> </a:t>
            </a:r>
            <a:endParaRPr dirty="0" lang="ru-RU" sz="2800"/>
          </a:p>
        </p:txBody>
      </p:sp>
      <p:pic>
        <p:nvPicPr>
          <p:cNvPr descr="https://image.zeh.media/i/p/p5RpnB5Hj0/1160.jpg" id="11" name="Picture 6"/>
          <p:cNvPicPr>
            <a:picLocks noChangeArrowheads="1" noChangeAspect="1"/>
          </p:cNvPicPr>
          <p:nvPr/>
        </p:nvPicPr>
        <p:blipFill>
          <a:blip r:embed="rId4"/>
          <a:srcRect/>
          <a:stretch>
            <a:fillRect/>
          </a:stretch>
        </p:blipFill>
        <p:spPr bwMode="auto">
          <a:xfrm>
            <a:off x="0" y="1928802"/>
            <a:ext cx="4738678" cy="2857520"/>
          </a:xfrm>
          <a:prstGeom prst="rect">
            <a:avLst/>
          </a:prstGeom>
          <a:noFill/>
        </p:spPr>
      </p:pic>
      <p:sp>
        <p:nvSpPr>
          <p:cNvPr id="12" name="Прямоугольник 11"/>
          <p:cNvSpPr/>
          <p:nvPr/>
        </p:nvSpPr>
        <p:spPr>
          <a:xfrm>
            <a:off x="0" y="0"/>
            <a:ext cx="12192000" cy="830997"/>
          </a:xfrm>
          <a:prstGeom prst="rect">
            <a:avLst/>
          </a:prstGeom>
          <a:solidFill>
            <a:srgbClr val="0070C0"/>
          </a:solidFill>
        </p:spPr>
        <p:txBody>
          <a:bodyPr wrap="square">
            <a:spAutoFit/>
          </a:bodyPr>
          <a:lstStyle/>
          <a:p>
            <a:pPr algn="ctr"/>
            <a:r>
              <a:rPr b="1" dirty="0" lang="ru-RU" smtClean="0" sz="2400">
                <a:solidFill>
                  <a:schemeClr val="bg1"/>
                </a:solidFill>
                <a:latin charset="0" pitchFamily="34" typeface="Arial"/>
                <a:cs charset="0" pitchFamily="34" typeface="Arial"/>
              </a:rPr>
              <a:t>ҚАЗАҚСТАННЫҢ  ҚҰС ШАРУАШЫЛЫҒЫНДА</a:t>
            </a:r>
            <a:endParaRPr b="1" dirty="0" lang="ru-RU" smtClean="0" sz="2400">
              <a:solidFill>
                <a:schemeClr val="bg1"/>
              </a:solidFill>
            </a:endParaRPr>
          </a:p>
          <a:p>
            <a:pPr algn="ctr"/>
            <a:r>
              <a:rPr b="1" dirty="0" lang="ru-RU" smtClean="0" sz="2400">
                <a:solidFill>
                  <a:schemeClr val="bg1"/>
                </a:solidFill>
                <a:latin charset="0" pitchFamily="34" typeface="Arial"/>
                <a:cs charset="0" pitchFamily="34" typeface="Arial"/>
              </a:rPr>
              <a:t> ДУАЛЬДЫ БІЛІМ БЕРУДІ ЖҮЗЕГЕ АСЫРУ</a:t>
            </a:r>
            <a:endParaRPr b="1" dirty="0" lang="ru-RU" sz="2400">
              <a:solidFill>
                <a:schemeClr val="bg1"/>
              </a:solidFill>
            </a:endParaRPr>
          </a:p>
        </p:txBody>
      </p:sp>
    </p:spTree>
  </p:cSld>
  <p:clrMapOvr>
    <a:masterClrMapping/>
  </p:clrMapOvr>
  <p:timing>
    <p:tnLst>
      <p:par>
        <p:cTn dur="indefinite" id="1" nodeType="tmRoot" restart="never"/>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srcRect/>
          <a:stretch>
            <a:fillRect/>
          </a:stretch>
        </p:blipFill>
        <p:spPr bwMode="auto">
          <a:xfrm>
            <a:off x="5953124" y="3429000"/>
            <a:ext cx="4486275" cy="2600325"/>
          </a:xfrm>
          <a:prstGeom prst="rect">
            <a:avLst/>
          </a:prstGeom>
          <a:noFill/>
          <a:ln w="9525">
            <a:noFill/>
            <a:miter lim="800000"/>
            <a:headEnd/>
            <a:tailEnd/>
          </a:ln>
          <a:effectLst/>
        </p:spPr>
      </p:pic>
      <p:sp>
        <p:nvSpPr>
          <p:cNvPr id="45057" name="Rectangle 1"/>
          <p:cNvSpPr>
            <a:spLocks noChangeArrowheads="1"/>
          </p:cNvSpPr>
          <p:nvPr/>
        </p:nvSpPr>
        <p:spPr bwMode="auto">
          <a:xfrm>
            <a:off x="0" y="1000108"/>
            <a:ext cx="12192000" cy="612475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b="1" i="0" u="none" strike="noStrike" cap="none" normalizeH="0" baseline="0" dirty="0" smtClean="0">
                <a:ln>
                  <a:noFill/>
                </a:ln>
                <a:solidFill>
                  <a:srgbClr val="333333"/>
                </a:solidFill>
                <a:effectLst/>
                <a:ea typeface="Times New Roman" pitchFamily="18" charset="0"/>
                <a:cs typeface="Arial" pitchFamily="34" charset="0"/>
              </a:rPr>
              <a:t>Біріншіден,</a:t>
            </a:r>
            <a:r>
              <a:rPr kumimoji="0" lang="kk-KZ" b="0" i="0" u="none" strike="noStrike" cap="none" normalizeH="0" baseline="0" dirty="0" smtClean="0">
                <a:ln>
                  <a:noFill/>
                </a:ln>
                <a:solidFill>
                  <a:srgbClr val="333333"/>
                </a:solidFill>
                <a:effectLst/>
                <a:ea typeface="Times New Roman" pitchFamily="18" charset="0"/>
                <a:cs typeface="Arial" pitchFamily="34" charset="0"/>
              </a:rPr>
              <a:t> бітіруші түлектердің жұмысқа орналасу көрсеткіші жоғары болады, себебі оқу барысында өндіріспен тығыз байланыста болған оқушы жұмыс берушінің барлық талаптарын игеріп, меңгерген жұмысшы маман болады.</a:t>
            </a:r>
            <a:endParaRPr kumimoji="0" lang="ru-RU"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ea typeface="Times New Roman" pitchFamily="18" charset="0"/>
                <a:cs typeface="Arial" pitchFamily="34" charset="0"/>
              </a:rPr>
              <a:t> </a:t>
            </a:r>
            <a:r>
              <a:rPr kumimoji="0" lang="kk-KZ" b="1" i="0" u="none" strike="noStrike" cap="none" normalizeH="0" baseline="0" dirty="0" smtClean="0">
                <a:ln>
                  <a:noFill/>
                </a:ln>
                <a:solidFill>
                  <a:srgbClr val="333333"/>
                </a:solidFill>
                <a:effectLst/>
                <a:ea typeface="Times New Roman" pitchFamily="18" charset="0"/>
                <a:cs typeface="Arial" pitchFamily="34" charset="0"/>
              </a:rPr>
              <a:t>Екіншіден,</a:t>
            </a:r>
            <a:r>
              <a:rPr kumimoji="0" lang="kk-KZ" b="0" i="0" u="none" strike="noStrike" cap="none" normalizeH="0" baseline="0" dirty="0" smtClean="0">
                <a:ln>
                  <a:noFill/>
                </a:ln>
                <a:solidFill>
                  <a:srgbClr val="333333"/>
                </a:solidFill>
                <a:effectLst/>
                <a:ea typeface="Times New Roman" pitchFamily="18" charset="0"/>
                <a:cs typeface="Arial" pitchFamily="34" charset="0"/>
              </a:rPr>
              <a:t> жақсы білімді, болашақ жұмысшы маман психологиялық жағынан жаңа ортаға бейімделген дайын маман болып шығады. Өндірісте өздігінен шешім қабылдай алады. Теория мен тәжірибені меңгеріп, бекітілген жұмысқа деген жауапкершілік сезімі жоғарылайды. Өндірісте болғандықтан ұжыммен жұмыс жүргізеді және өндірістегі жұмыстарға бейімделеді.</a:t>
            </a:r>
            <a:endParaRPr kumimoji="0" lang="ru-RU"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rgbClr val="333333"/>
                </a:solidFill>
                <a:effectLst/>
                <a:ea typeface="Times New Roman" pitchFamily="18" charset="0"/>
                <a:cs typeface="Arial" pitchFamily="34" charset="0"/>
              </a:rPr>
              <a:t>Үшіншіден,</a:t>
            </a:r>
            <a:r>
              <a:rPr kumimoji="0" lang="kk-KZ" b="0" i="0" u="none" strike="noStrike" cap="none" normalizeH="0" baseline="0" dirty="0" smtClean="0">
                <a:ln>
                  <a:noFill/>
                </a:ln>
                <a:solidFill>
                  <a:srgbClr val="333333"/>
                </a:solidFill>
                <a:effectLst/>
                <a:ea typeface="Times New Roman" pitchFamily="18" charset="0"/>
                <a:cs typeface="Arial" pitchFamily="34" charset="0"/>
              </a:rPr>
              <a:t> «тәжірибеден теорияға» принципімен жұмыс жүреді, оқушы теориялық, яғни текстпен айтудан гөрі, өндірістегі жағдаяттарға сәйкес жұмыс жүргізеді. Теориядағы қиындық келетін терминдер мен есептерді тәжірибе жүзінде шешеді.</a:t>
            </a:r>
            <a:endParaRPr kumimoji="0" lang="ru-RU"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rgbClr val="333333"/>
                </a:solidFill>
                <a:effectLst/>
                <a:ea typeface="Times New Roman" pitchFamily="18" charset="0"/>
                <a:cs typeface="Arial" pitchFamily="34" charset="0"/>
              </a:rPr>
              <a:t>Төртіншіден,</a:t>
            </a:r>
            <a:r>
              <a:rPr kumimoji="0" lang="kk-KZ" b="0" i="0" u="none" strike="noStrike" cap="none" normalizeH="0" baseline="0" dirty="0" smtClean="0">
                <a:ln>
                  <a:noFill/>
                </a:ln>
                <a:solidFill>
                  <a:srgbClr val="333333"/>
                </a:solidFill>
                <a:effectLst/>
                <a:ea typeface="Times New Roman" pitchFamily="18" charset="0"/>
                <a:cs typeface="Arial" pitchFamily="34" charset="0"/>
              </a:rPr>
              <a:t> жұмыс берушінің оқушыға берген бағасы дайындалған маманның біліктілігімен байқалады. Алғашқы күннен бастап ұзақ уақыт өндірісте жұмысшы болған оқушы, өзінің білім мен ынтасын көрсетеді.</a:t>
            </a:r>
            <a:br>
              <a:rPr kumimoji="0" lang="kk-KZ" b="0" i="0" u="none" strike="noStrike" cap="none" normalizeH="0" baseline="0" dirty="0" smtClean="0">
                <a:ln>
                  <a:noFill/>
                </a:ln>
                <a:solidFill>
                  <a:srgbClr val="333333"/>
                </a:solidFill>
                <a:effectLst/>
                <a:ea typeface="Times New Roman" pitchFamily="18" charset="0"/>
                <a:cs typeface="Arial" pitchFamily="34" charset="0"/>
              </a:rPr>
            </a:br>
            <a:r>
              <a:rPr kumimoji="0" lang="kk-KZ" b="0" i="0" u="none" strike="noStrike" cap="none" normalizeH="0" baseline="0" dirty="0" smtClean="0">
                <a:ln>
                  <a:noFill/>
                </a:ln>
                <a:solidFill>
                  <a:srgbClr val="333333"/>
                </a:solidFill>
                <a:effectLst/>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rgbClr val="333333"/>
                </a:solidFill>
                <a:effectLst/>
                <a:ea typeface="Times New Roman" pitchFamily="18" charset="0"/>
                <a:cs typeface="Arial" pitchFamily="34" charset="0"/>
              </a:rPr>
              <a:t>Бесінші,</a:t>
            </a:r>
            <a:r>
              <a:rPr kumimoji="0" lang="kk-KZ" b="0" i="0" u="none" strike="noStrike" cap="none" normalizeH="0" baseline="0" dirty="0" smtClean="0">
                <a:ln>
                  <a:noFill/>
                </a:ln>
                <a:solidFill>
                  <a:srgbClr val="333333"/>
                </a:solidFill>
                <a:effectLst/>
                <a:ea typeface="Times New Roman" pitchFamily="18" charset="0"/>
                <a:cs typeface="Arial" pitchFamily="34" charset="0"/>
              </a:rPr>
              <a:t> оқытушы тек қана теорияны ғана меңгермей, өндірістегі соңғы жаңалықтарды біліп, заманауи талаптарды меңгереді.</a:t>
            </a:r>
            <a:endParaRPr kumimoji="0" lang="kk-KZ" b="0" i="0" u="none" strike="noStrike" cap="none" normalizeH="0" baseline="0" dirty="0" smtClean="0">
              <a:ln>
                <a:noFill/>
              </a:ln>
              <a:solidFill>
                <a:srgbClr val="333333"/>
              </a:solidFill>
              <a:effectLst/>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333333"/>
                </a:solidFill>
                <a:effectLst/>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kk-KZ" dirty="0" smtClean="0">
                <a:solidFill>
                  <a:srgbClr val="333333"/>
                </a:solidFill>
                <a:ea typeface="Calibri" pitchFamily="34" charset="0"/>
                <a:cs typeface="Times New Roman" pitchFamily="18" charset="0"/>
              </a:rPr>
              <a:t>   </a:t>
            </a:r>
            <a:r>
              <a:rPr kumimoji="0" lang="kk-KZ" b="1" i="0" u="none" strike="noStrike" cap="none" normalizeH="0" baseline="0" dirty="0" smtClean="0">
                <a:ln>
                  <a:noFill/>
                </a:ln>
                <a:solidFill>
                  <a:srgbClr val="333333"/>
                </a:solidFill>
                <a:effectLst/>
                <a:ea typeface="Calibri" pitchFamily="34" charset="0"/>
                <a:cs typeface="Times New Roman" pitchFamily="18" charset="0"/>
              </a:rPr>
              <a:t>Алтыншы,</a:t>
            </a:r>
            <a:r>
              <a:rPr kumimoji="0" lang="kk-KZ" b="0" i="0" u="none" strike="noStrike" cap="none" normalizeH="0" baseline="0" dirty="0" smtClean="0">
                <a:ln>
                  <a:noFill/>
                </a:ln>
                <a:solidFill>
                  <a:srgbClr val="333333"/>
                </a:solidFill>
                <a:effectLst/>
                <a:ea typeface="Calibri" pitchFamily="34" charset="0"/>
                <a:cs typeface="Times New Roman" pitchFamily="18" charset="0"/>
              </a:rPr>
              <a:t> бюджеттік шығын азаяды, себебі оқуға кеткен шығынның біраз бөлігі өндірісте болғандықтан оқушы оны күнделікті көріп, игереді</a:t>
            </a:r>
            <a:r>
              <a:rPr kumimoji="0" lang="kk-KZ" b="0" i="0" u="none" strike="noStrike" cap="none" normalizeH="0" baseline="0" dirty="0" smtClean="0">
                <a:ln>
                  <a:noFill/>
                </a:ln>
                <a:solidFill>
                  <a:srgbClr val="333333"/>
                </a:solidFill>
                <a:effectLst/>
                <a:latin typeface="Arial" pitchFamily="34" charset="0"/>
                <a:ea typeface="Calibri" pitchFamily="34" charset="0"/>
                <a:cs typeface="Times New Roman" pitchFamily="18" charset="0"/>
              </a:rPr>
              <a:t>.</a:t>
            </a:r>
            <a:r>
              <a:rPr kumimoji="0" lang="kk-KZ" sz="1400" b="0" i="0" u="none" strike="noStrike" cap="none" normalizeH="0" baseline="0" dirty="0" smtClean="0">
                <a:ln>
                  <a:noFill/>
                </a:ln>
                <a:solidFill>
                  <a:srgbClr val="333333"/>
                </a:solidFill>
                <a:effectLst/>
                <a:latin typeface="Arial" pitchFamily="34" charset="0"/>
                <a:ea typeface="Calibri" pitchFamily="34" charset="0"/>
                <a:cs typeface="Times New Roman" pitchFamily="18" charset="0"/>
              </a:rPr>
              <a:t/>
            </a:r>
            <a:br>
              <a:rPr kumimoji="0" lang="kk-KZ" sz="1400" b="0" i="0" u="none" strike="noStrike" cap="none" normalizeH="0" baseline="0" dirty="0" smtClean="0">
                <a:ln>
                  <a:noFill/>
                </a:ln>
                <a:solidFill>
                  <a:srgbClr val="333333"/>
                </a:solidFill>
                <a:effectLst/>
                <a:latin typeface="Arial" pitchFamily="34" charset="0"/>
                <a:ea typeface="Calibri" pitchFamily="34" charset="0"/>
                <a:cs typeface="Times New Roman" pitchFamily="18" charset="0"/>
              </a:rPr>
            </a:br>
            <a:r>
              <a:rPr kumimoji="0" lang="kk-KZ" sz="1400" b="0" i="0" u="none" strike="noStrike" cap="none" normalizeH="0" baseline="0" dirty="0" smtClean="0">
                <a:ln>
                  <a:noFill/>
                </a:ln>
                <a:solidFill>
                  <a:srgbClr val="333333"/>
                </a:solidFill>
                <a:effectLst/>
                <a:latin typeface="Arial" pitchFamily="34" charset="0"/>
                <a:ea typeface="Calibri" pitchFamily="34" charset="0"/>
                <a:cs typeface="Times New Roman" pitchFamily="18" charset="0"/>
              </a:rPr>
              <a:t/>
            </a:r>
            <a:br>
              <a:rPr kumimoji="0" lang="kk-KZ" sz="1400" b="0" i="0" u="none" strike="noStrike" cap="none" normalizeH="0" baseline="0" dirty="0" smtClean="0">
                <a:ln>
                  <a:noFill/>
                </a:ln>
                <a:solidFill>
                  <a:srgbClr val="333333"/>
                </a:solidFill>
                <a:effectLst/>
                <a:latin typeface="Arial" pitchFamily="34" charset="0"/>
                <a:ea typeface="Calibri" pitchFamily="34" charset="0"/>
                <a:cs typeface="Times New Roman" pitchFamily="18" charset="0"/>
              </a:rPr>
            </a:b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95208" y="214295"/>
            <a:ext cx="10644263" cy="461665"/>
          </a:xfrm>
          <a:prstGeom prst="rect">
            <a:avLst/>
          </a:prstGeom>
          <a:solidFill>
            <a:srgbClr val="0070C0"/>
          </a:solidFill>
        </p:spPr>
        <p:txBody>
          <a:bodyPr wrap="square">
            <a:spAutoFit/>
          </a:bodyPr>
          <a:lstStyle/>
          <a:p>
            <a:pPr lvl="0" algn="ctr" fontAlgn="base">
              <a:spcBef>
                <a:spcPct val="0"/>
              </a:spcBef>
              <a:spcAft>
                <a:spcPct val="0"/>
              </a:spcAft>
            </a:pPr>
            <a:r>
              <a:rPr lang="kk-KZ" sz="2400" b="1" dirty="0" smtClean="0">
                <a:solidFill>
                  <a:schemeClr val="bg1"/>
                </a:solidFill>
                <a:ea typeface="Times New Roman" pitchFamily="18" charset="0"/>
                <a:cs typeface="Arial" pitchFamily="34" charset="0"/>
              </a:rPr>
              <a:t>Дуальды жүйемен оқытудың жетістіктері</a:t>
            </a:r>
            <a:endParaRPr lang="ru-RU" sz="2400" b="1" dirty="0" smtClean="0">
              <a:solidFill>
                <a:schemeClr val="bg1"/>
              </a:solidFill>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 y="785795"/>
            <a:ext cx="8739207" cy="6247864"/>
          </a:xfrm>
          <a:prstGeom prst="rect">
            <a:avLst/>
          </a:prstGeom>
        </p:spPr>
        <p:txBody>
          <a:bodyPr wrap="square">
            <a:spAutoFit/>
          </a:bodyPr>
          <a:lstStyle/>
          <a:p>
            <a:r>
              <a:rPr lang="ru-RU" sz="2000" b="1" dirty="0" err="1" smtClean="0">
                <a:solidFill>
                  <a:schemeClr val="accent1"/>
                </a:solidFill>
                <a:cs typeface="Arial" pitchFamily="34" charset="0"/>
              </a:rPr>
              <a:t>Оқу орны</a:t>
            </a:r>
            <a:r>
              <a:rPr lang="ru-RU" sz="2000" b="1" dirty="0" smtClean="0">
                <a:solidFill>
                  <a:schemeClr val="accent1"/>
                </a:solidFill>
                <a:cs typeface="Arial" pitchFamily="34" charset="0"/>
              </a:rPr>
              <a:t> </a:t>
            </a:r>
            <a:r>
              <a:rPr lang="ru-RU" sz="2000" b="1" dirty="0" err="1" smtClean="0">
                <a:solidFill>
                  <a:schemeClr val="accent1"/>
                </a:solidFill>
                <a:cs typeface="Arial" pitchFamily="34" charset="0"/>
              </a:rPr>
              <a:t>ұжымының мақсаты:</a:t>
            </a:r>
            <a:endParaRPr lang="ru-RU" sz="2000" b="1" dirty="0" smtClean="0">
              <a:solidFill>
                <a:schemeClr val="accent1"/>
              </a:solidFill>
              <a:cs typeface="Arial" pitchFamily="34" charset="0"/>
            </a:endParaRPr>
          </a:p>
          <a:p>
            <a:r>
              <a:rPr lang="ru-RU" sz="2000" dirty="0" smtClean="0">
                <a:cs typeface="Arial" pitchFamily="34" charset="0"/>
              </a:rPr>
              <a:t>1. </a:t>
            </a:r>
            <a:r>
              <a:rPr lang="ru-RU" sz="2000" dirty="0" err="1" smtClean="0">
                <a:cs typeface="Arial" pitchFamily="34" charset="0"/>
              </a:rPr>
              <a:t>Дүние жүзілік білім</a:t>
            </a:r>
            <a:r>
              <a:rPr lang="ru-RU" sz="2000" dirty="0" smtClean="0">
                <a:cs typeface="Arial" pitchFamily="34" charset="0"/>
              </a:rPr>
              <a:t> </a:t>
            </a:r>
            <a:r>
              <a:rPr lang="ru-RU" sz="2000" dirty="0" err="1" smtClean="0">
                <a:cs typeface="Arial" pitchFamily="34" charset="0"/>
              </a:rPr>
              <a:t>кеңестігіне теңестірілетін техникалық және кәсіптік білім</a:t>
            </a:r>
            <a:r>
              <a:rPr lang="ru-RU" sz="2000" dirty="0" smtClean="0">
                <a:cs typeface="Arial" pitchFamily="34" charset="0"/>
              </a:rPr>
              <a:t> </a:t>
            </a:r>
            <a:r>
              <a:rPr lang="ru-RU" sz="2000" dirty="0" err="1" smtClean="0">
                <a:cs typeface="Arial" pitchFamily="34" charset="0"/>
              </a:rPr>
              <a:t>берудің тиімді</a:t>
            </a:r>
            <a:r>
              <a:rPr lang="ru-RU" sz="2000" dirty="0" smtClean="0">
                <a:cs typeface="Arial" pitchFamily="34" charset="0"/>
              </a:rPr>
              <a:t> </a:t>
            </a:r>
            <a:r>
              <a:rPr lang="ru-RU" sz="2000" dirty="0" err="1" smtClean="0">
                <a:cs typeface="Arial" pitchFamily="34" charset="0"/>
              </a:rPr>
              <a:t>жүйесін жасақтау</a:t>
            </a:r>
            <a:r>
              <a:rPr lang="ru-RU" sz="2000" dirty="0" smtClean="0">
                <a:cs typeface="Arial" pitchFamily="34" charset="0"/>
              </a:rPr>
              <a:t>;</a:t>
            </a:r>
          </a:p>
          <a:p>
            <a:endParaRPr lang="ru-RU" sz="2000" dirty="0" smtClean="0">
              <a:cs typeface="Arial" pitchFamily="34" charset="0"/>
            </a:endParaRPr>
          </a:p>
          <a:p>
            <a:r>
              <a:rPr lang="ru-RU" sz="2000" dirty="0" smtClean="0">
                <a:cs typeface="Arial" pitchFamily="34" charset="0"/>
              </a:rPr>
              <a:t>2. </a:t>
            </a:r>
            <a:r>
              <a:rPr lang="ru-RU" sz="2000" dirty="0" err="1" smtClean="0">
                <a:cs typeface="Arial" pitchFamily="34" charset="0"/>
              </a:rPr>
              <a:t>Жұмыс беруші</a:t>
            </a:r>
            <a:r>
              <a:rPr lang="ru-RU" sz="2000" dirty="0" smtClean="0">
                <a:cs typeface="Arial" pitchFamily="34" charset="0"/>
              </a:rPr>
              <a:t> </a:t>
            </a:r>
            <a:r>
              <a:rPr lang="ru-RU" sz="2000" dirty="0" err="1" smtClean="0">
                <a:cs typeface="Arial" pitchFamily="34" charset="0"/>
              </a:rPr>
              <a:t>талабына</a:t>
            </a:r>
            <a:r>
              <a:rPr lang="ru-RU" sz="2000" dirty="0" smtClean="0">
                <a:cs typeface="Arial" pitchFamily="34" charset="0"/>
              </a:rPr>
              <a:t> </a:t>
            </a:r>
            <a:r>
              <a:rPr lang="ru-RU" sz="2000" dirty="0" err="1" smtClean="0">
                <a:cs typeface="Arial" pitchFamily="34" charset="0"/>
              </a:rPr>
              <a:t>сай</a:t>
            </a:r>
            <a:r>
              <a:rPr lang="ru-RU" sz="2000" dirty="0" smtClean="0">
                <a:cs typeface="Arial" pitchFamily="34" charset="0"/>
              </a:rPr>
              <a:t> </a:t>
            </a:r>
            <a:r>
              <a:rPr lang="ru-RU" sz="2000" dirty="0" err="1" smtClean="0">
                <a:cs typeface="Arial" pitchFamily="34" charset="0"/>
              </a:rPr>
              <a:t>оқу жоспарларын</a:t>
            </a:r>
            <a:r>
              <a:rPr lang="ru-RU" sz="2000" dirty="0" smtClean="0">
                <a:cs typeface="Arial" pitchFamily="34" charset="0"/>
              </a:rPr>
              <a:t> </a:t>
            </a:r>
            <a:r>
              <a:rPr lang="ru-RU" sz="2000" dirty="0" err="1" smtClean="0">
                <a:cs typeface="Arial" pitchFamily="34" charset="0"/>
              </a:rPr>
              <a:t>және оқу бағдарламаларын жасау</a:t>
            </a:r>
            <a:r>
              <a:rPr lang="ru-RU" sz="2000" dirty="0" smtClean="0">
                <a:cs typeface="Arial" pitchFamily="34" charset="0"/>
              </a:rPr>
              <a:t>;</a:t>
            </a:r>
            <a:br>
              <a:rPr lang="ru-RU" sz="2000" dirty="0" smtClean="0">
                <a:cs typeface="Arial" pitchFamily="34" charset="0"/>
              </a:rPr>
            </a:br>
            <a:endParaRPr lang="ru-RU" sz="2000" dirty="0" smtClean="0">
              <a:cs typeface="Arial" pitchFamily="34" charset="0"/>
            </a:endParaRPr>
          </a:p>
          <a:p>
            <a:r>
              <a:rPr lang="ru-RU" sz="2000" dirty="0" smtClean="0">
                <a:cs typeface="Arial" pitchFamily="34" charset="0"/>
              </a:rPr>
              <a:t>3. </a:t>
            </a:r>
            <a:r>
              <a:rPr lang="ru-RU" sz="2000" dirty="0" err="1" smtClean="0">
                <a:cs typeface="Arial" pitchFamily="34" charset="0"/>
              </a:rPr>
              <a:t>Еңбек нарығындағы сұранысқа ие</a:t>
            </a:r>
            <a:r>
              <a:rPr lang="ru-RU" sz="2000" dirty="0" smtClean="0">
                <a:cs typeface="Arial" pitchFamily="34" charset="0"/>
              </a:rPr>
              <a:t>, </a:t>
            </a:r>
            <a:r>
              <a:rPr lang="ru-RU" sz="2000" dirty="0" err="1" smtClean="0">
                <a:cs typeface="Arial" pitchFamily="34" charset="0"/>
              </a:rPr>
              <a:t>бәсекеге қабілетті мамандар</a:t>
            </a:r>
            <a:r>
              <a:rPr lang="ru-RU" sz="2000" dirty="0" smtClean="0">
                <a:cs typeface="Arial" pitchFamily="34" charset="0"/>
              </a:rPr>
              <a:t> </a:t>
            </a:r>
            <a:r>
              <a:rPr lang="ru-RU" sz="2000" dirty="0" err="1" smtClean="0">
                <a:cs typeface="Arial" pitchFamily="34" charset="0"/>
              </a:rPr>
              <a:t>дайындау</a:t>
            </a:r>
            <a:r>
              <a:rPr lang="ru-RU" sz="2000" dirty="0" smtClean="0">
                <a:cs typeface="Arial" pitchFamily="34" charset="0"/>
              </a:rPr>
              <a:t>;</a:t>
            </a:r>
            <a:br>
              <a:rPr lang="ru-RU" sz="2000" dirty="0" smtClean="0">
                <a:cs typeface="Arial" pitchFamily="34" charset="0"/>
              </a:rPr>
            </a:br>
            <a:endParaRPr lang="ru-RU" sz="2000" dirty="0" smtClean="0">
              <a:cs typeface="Arial" pitchFamily="34" charset="0"/>
            </a:endParaRPr>
          </a:p>
          <a:p>
            <a:r>
              <a:rPr lang="ru-RU" sz="2000" dirty="0" smtClean="0">
                <a:cs typeface="Arial" pitchFamily="34" charset="0"/>
              </a:rPr>
              <a:t>4. </a:t>
            </a:r>
            <a:r>
              <a:rPr lang="ru-RU" sz="2000" dirty="0" err="1" smtClean="0">
                <a:cs typeface="Arial" pitchFamily="34" charset="0"/>
              </a:rPr>
              <a:t>Оқу орнының оқу-материалдық базасын</a:t>
            </a:r>
            <a:r>
              <a:rPr lang="ru-RU" sz="2000" dirty="0" smtClean="0">
                <a:cs typeface="Arial" pitchFamily="34" charset="0"/>
              </a:rPr>
              <a:t> </a:t>
            </a:r>
            <a:r>
              <a:rPr lang="ru-RU" sz="2000" dirty="0" err="1" smtClean="0">
                <a:cs typeface="Arial" pitchFamily="34" charset="0"/>
              </a:rPr>
              <a:t>заман</a:t>
            </a:r>
            <a:r>
              <a:rPr lang="ru-RU" sz="2000" dirty="0" smtClean="0">
                <a:cs typeface="Arial" pitchFamily="34" charset="0"/>
              </a:rPr>
              <a:t> </a:t>
            </a:r>
            <a:r>
              <a:rPr lang="ru-RU" sz="2000" dirty="0" err="1" smtClean="0">
                <a:cs typeface="Arial" pitchFamily="34" charset="0"/>
              </a:rPr>
              <a:t>талабына</a:t>
            </a:r>
            <a:r>
              <a:rPr lang="ru-RU" sz="2000" dirty="0" smtClean="0">
                <a:cs typeface="Arial" pitchFamily="34" charset="0"/>
              </a:rPr>
              <a:t> </a:t>
            </a:r>
            <a:r>
              <a:rPr lang="ru-RU" sz="2000" dirty="0" err="1" smtClean="0">
                <a:cs typeface="Arial" pitchFamily="34" charset="0"/>
              </a:rPr>
              <a:t>сай</a:t>
            </a:r>
            <a:r>
              <a:rPr lang="ru-RU" sz="2000" dirty="0" smtClean="0">
                <a:cs typeface="Arial" pitchFamily="34" charset="0"/>
              </a:rPr>
              <a:t> </a:t>
            </a:r>
            <a:r>
              <a:rPr lang="ru-RU" sz="2000" dirty="0" err="1" smtClean="0">
                <a:cs typeface="Arial" pitchFamily="34" charset="0"/>
              </a:rPr>
              <a:t>жаңа техникалық, технологиялық лабораториялық жабдықтармен қамту;</a:t>
            </a:r>
            <a:r>
              <a:rPr lang="ru-RU" sz="2000" dirty="0" smtClean="0">
                <a:cs typeface="Arial" pitchFamily="34" charset="0"/>
              </a:rPr>
              <a:t/>
            </a:r>
            <a:br>
              <a:rPr lang="ru-RU" sz="2000" dirty="0" smtClean="0">
                <a:cs typeface="Arial" pitchFamily="34" charset="0"/>
              </a:rPr>
            </a:br>
            <a:endParaRPr lang="ru-RU" sz="2000" dirty="0" smtClean="0">
              <a:cs typeface="Arial" pitchFamily="34" charset="0"/>
            </a:endParaRPr>
          </a:p>
          <a:p>
            <a:r>
              <a:rPr lang="ru-RU" sz="2000" dirty="0" smtClean="0">
                <a:cs typeface="Arial" pitchFamily="34" charset="0"/>
              </a:rPr>
              <a:t>5. </a:t>
            </a:r>
            <a:r>
              <a:rPr lang="ru-RU" sz="2000" dirty="0" err="1" smtClean="0">
                <a:cs typeface="Arial" pitchFamily="34" charset="0"/>
              </a:rPr>
              <a:t>Оқытушылардың біліктілігін</a:t>
            </a:r>
            <a:r>
              <a:rPr lang="ru-RU" sz="2000" dirty="0" smtClean="0">
                <a:cs typeface="Arial" pitchFamily="34" charset="0"/>
              </a:rPr>
              <a:t> </a:t>
            </a:r>
            <a:r>
              <a:rPr lang="ru-RU" sz="2000" dirty="0" err="1" smtClean="0">
                <a:cs typeface="Arial" pitchFamily="34" charset="0"/>
              </a:rPr>
              <a:t>арттыру</a:t>
            </a:r>
            <a:r>
              <a:rPr lang="ru-RU" sz="2000" dirty="0" smtClean="0">
                <a:cs typeface="Arial" pitchFamily="34" charset="0"/>
              </a:rPr>
              <a:t> </a:t>
            </a:r>
            <a:r>
              <a:rPr lang="ru-RU" sz="2000" dirty="0" err="1" smtClean="0">
                <a:cs typeface="Arial" pitchFamily="34" charset="0"/>
              </a:rPr>
              <a:t>үшін өндіріске енгізіліп</a:t>
            </a:r>
            <a:r>
              <a:rPr lang="ru-RU" sz="2000" dirty="0" smtClean="0">
                <a:cs typeface="Arial" pitchFamily="34" charset="0"/>
              </a:rPr>
              <a:t> </a:t>
            </a:r>
            <a:r>
              <a:rPr lang="ru-RU" sz="2000" dirty="0" err="1" smtClean="0">
                <a:cs typeface="Arial" pitchFamily="34" charset="0"/>
              </a:rPr>
              <a:t>жатырған жаңа технологиялары</a:t>
            </a:r>
            <a:r>
              <a:rPr lang="ru-RU" sz="2000" dirty="0" smtClean="0">
                <a:cs typeface="Arial" pitchFamily="34" charset="0"/>
              </a:rPr>
              <a:t>- мен </a:t>
            </a:r>
            <a:r>
              <a:rPr lang="ru-RU" sz="2000" dirty="0" err="1" smtClean="0">
                <a:cs typeface="Arial" pitchFamily="34" charset="0"/>
              </a:rPr>
              <a:t>және жабдықтармен таныстырып</a:t>
            </a:r>
            <a:r>
              <a:rPr lang="ru-RU" sz="2000" dirty="0" smtClean="0">
                <a:cs typeface="Arial" pitchFamily="34" charset="0"/>
              </a:rPr>
              <a:t> </a:t>
            </a:r>
            <a:r>
              <a:rPr lang="ru-RU" sz="2000" dirty="0" err="1" smtClean="0">
                <a:cs typeface="Arial" pitchFamily="34" charset="0"/>
              </a:rPr>
              <a:t>отыру</a:t>
            </a:r>
            <a:r>
              <a:rPr lang="ru-RU" sz="2000" dirty="0" smtClean="0">
                <a:cs typeface="Arial" pitchFamily="34" charset="0"/>
              </a:rPr>
              <a:t> </a:t>
            </a:r>
            <a:r>
              <a:rPr lang="ru-RU" sz="2000" dirty="0" err="1" smtClean="0">
                <a:cs typeface="Arial" pitchFamily="34" charset="0"/>
              </a:rPr>
              <a:t>мақсатында өндірісте тағылымдамадан өткізу</a:t>
            </a:r>
            <a:r>
              <a:rPr lang="ru-RU" sz="2000" dirty="0" smtClean="0">
                <a:cs typeface="Arial" pitchFamily="34" charset="0"/>
              </a:rPr>
              <a:t>;</a:t>
            </a:r>
          </a:p>
          <a:p>
            <a:endParaRPr lang="ru-RU" sz="2000" dirty="0" smtClean="0">
              <a:cs typeface="Arial" pitchFamily="34" charset="0"/>
            </a:endParaRPr>
          </a:p>
          <a:p>
            <a:r>
              <a:rPr lang="ru-RU" sz="2000" dirty="0" smtClean="0">
                <a:cs typeface="Arial" pitchFamily="34" charset="0"/>
              </a:rPr>
              <a:t>6. </a:t>
            </a:r>
            <a:r>
              <a:rPr lang="ru-RU" sz="2000" dirty="0" err="1" smtClean="0">
                <a:cs typeface="Arial" pitchFamily="34" charset="0"/>
              </a:rPr>
              <a:t>Әлеуметтік серіктестермен</a:t>
            </a:r>
            <a:r>
              <a:rPr lang="ru-RU" sz="2000" dirty="0" smtClean="0">
                <a:cs typeface="Arial" pitchFamily="34" charset="0"/>
              </a:rPr>
              <a:t> </a:t>
            </a:r>
            <a:r>
              <a:rPr lang="ru-RU" sz="2000" dirty="0" err="1" smtClean="0">
                <a:cs typeface="Arial" pitchFamily="34" charset="0"/>
              </a:rPr>
              <a:t>байланыста</a:t>
            </a:r>
            <a:r>
              <a:rPr lang="ru-RU" sz="2000" dirty="0" smtClean="0">
                <a:cs typeface="Arial" pitchFamily="34" charset="0"/>
              </a:rPr>
              <a:t> </a:t>
            </a:r>
            <a:r>
              <a:rPr lang="ru-RU" sz="2000" dirty="0" err="1" smtClean="0">
                <a:cs typeface="Arial" pitchFamily="34" charset="0"/>
              </a:rPr>
              <a:t>оқушыларды өндірісте тәжірибеден өткізу және бітіруші</a:t>
            </a:r>
            <a:r>
              <a:rPr lang="ru-RU" sz="2000" dirty="0" smtClean="0">
                <a:cs typeface="Arial" pitchFamily="34" charset="0"/>
              </a:rPr>
              <a:t> </a:t>
            </a:r>
            <a:r>
              <a:rPr lang="ru-RU" sz="2000" dirty="0" err="1" smtClean="0">
                <a:cs typeface="Arial" pitchFamily="34" charset="0"/>
              </a:rPr>
              <a:t>түлектерді жұмысқа орналастыру</a:t>
            </a:r>
            <a:r>
              <a:rPr lang="ru-RU" sz="2000" dirty="0" smtClean="0">
                <a:cs typeface="Arial" pitchFamily="34" charset="0"/>
              </a:rPr>
              <a:t> </a:t>
            </a:r>
            <a:r>
              <a:rPr lang="ru-RU" sz="2000" dirty="0" err="1" smtClean="0">
                <a:cs typeface="Arial" pitchFamily="34" charset="0"/>
              </a:rPr>
              <a:t>мүмкіндігіне ие</a:t>
            </a:r>
            <a:r>
              <a:rPr lang="ru-RU" sz="2000" dirty="0" smtClean="0">
                <a:cs typeface="Arial" pitchFamily="34" charset="0"/>
              </a:rPr>
              <a:t> болу.</a:t>
            </a:r>
          </a:p>
        </p:txBody>
      </p:sp>
      <p:sp>
        <p:nvSpPr>
          <p:cNvPr id="4" name="Прямоугольник 3"/>
          <p:cNvSpPr/>
          <p:nvPr/>
        </p:nvSpPr>
        <p:spPr>
          <a:xfrm>
            <a:off x="1166779" y="214295"/>
            <a:ext cx="9572692" cy="461665"/>
          </a:xfrm>
          <a:prstGeom prst="rect">
            <a:avLst/>
          </a:prstGeom>
          <a:solidFill>
            <a:srgbClr val="0070C0"/>
          </a:solidFill>
        </p:spPr>
        <p:txBody>
          <a:bodyPr wrap="square">
            <a:spAutoFit/>
          </a:bodyPr>
          <a:lstStyle/>
          <a:p>
            <a:pPr algn="ctr"/>
            <a:r>
              <a:rPr lang="ru-RU" sz="2400" b="1" dirty="0" err="1" smtClean="0">
                <a:solidFill>
                  <a:schemeClr val="bg1"/>
                </a:solidFill>
                <a:cs typeface="Arial" pitchFamily="34" charset="0"/>
              </a:rPr>
              <a:t>Дуальдық оқыту жүйесі элементтерін</a:t>
            </a:r>
            <a:r>
              <a:rPr lang="ru-RU" sz="2400" b="1" dirty="0" smtClean="0">
                <a:solidFill>
                  <a:schemeClr val="bg1"/>
                </a:solidFill>
                <a:cs typeface="Arial" pitchFamily="34" charset="0"/>
              </a:rPr>
              <a:t> </a:t>
            </a:r>
            <a:r>
              <a:rPr lang="ru-RU" sz="2400" b="1" dirty="0" err="1" smtClean="0">
                <a:solidFill>
                  <a:schemeClr val="bg1"/>
                </a:solidFill>
                <a:cs typeface="Arial" pitchFamily="34" charset="0"/>
              </a:rPr>
              <a:t>енгізудің мақсаттары</a:t>
            </a:r>
            <a:endParaRPr lang="ru-RU" sz="2400" b="1" dirty="0">
              <a:solidFill>
                <a:schemeClr val="bg1"/>
              </a:solidFill>
              <a:cs typeface="Arial" pitchFamily="34" charset="0"/>
            </a:endParaRPr>
          </a:p>
        </p:txBody>
      </p:sp>
      <p:pic>
        <p:nvPicPr>
          <p:cNvPr id="1027" name="Picture 3"/>
          <p:cNvPicPr>
            <a:picLocks noChangeAspect="1" noChangeArrowheads="1"/>
          </p:cNvPicPr>
          <p:nvPr/>
        </p:nvPicPr>
        <p:blipFill>
          <a:blip r:embed="rId3"/>
          <a:srcRect/>
          <a:stretch>
            <a:fillRect/>
          </a:stretch>
        </p:blipFill>
        <p:spPr bwMode="auto">
          <a:xfrm>
            <a:off x="8739209" y="4643446"/>
            <a:ext cx="3190875" cy="1962150"/>
          </a:xfrm>
          <a:prstGeom prst="rect">
            <a:avLst/>
          </a:prstGeom>
          <a:noFill/>
          <a:ln w="9525">
            <a:noFill/>
            <a:miter lim="800000"/>
            <a:headEnd/>
            <a:tailEnd/>
          </a:ln>
          <a:effectLst/>
        </p:spPr>
      </p:pic>
      <p:pic>
        <p:nvPicPr>
          <p:cNvPr id="6" name="Рисунок 5"/>
          <p:cNvPicPr>
            <a:picLocks noChangeAspect="1"/>
          </p:cNvPicPr>
          <p:nvPr/>
        </p:nvPicPr>
        <p:blipFill>
          <a:blip r:embed="rId4"/>
          <a:stretch>
            <a:fillRect/>
          </a:stretch>
        </p:blipFill>
        <p:spPr>
          <a:xfrm>
            <a:off x="9408368" y="980728"/>
            <a:ext cx="2160240" cy="216024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 y="928670"/>
            <a:ext cx="9096396" cy="4462760"/>
          </a:xfrm>
          <a:prstGeom prst="rect">
            <a:avLst/>
          </a:prstGeom>
        </p:spPr>
        <p:txBody>
          <a:bodyPr wrap="square">
            <a:spAutoFit/>
          </a:bodyPr>
          <a:lstStyle/>
          <a:p>
            <a:r>
              <a:rPr lang="ru-RU" sz="2400" b="1" dirty="0" smtClean="0">
                <a:solidFill>
                  <a:schemeClr val="accent1"/>
                </a:solidFill>
                <a:cs typeface="Arial" pitchFamily="34" charset="0"/>
              </a:rPr>
              <a:t> </a:t>
            </a:r>
            <a:r>
              <a:rPr lang="kk-KZ" sz="2000" b="1" dirty="0" err="1" smtClean="0">
                <a:solidFill>
                  <a:schemeClr val="accent1"/>
                </a:solidFill>
                <a:cs typeface="Arial" pitchFamily="34" charset="0"/>
              </a:rPr>
              <a:t>Ө</a:t>
            </a:r>
            <a:r>
              <a:rPr lang="ru-RU" sz="2000" b="1" dirty="0" err="1" smtClean="0">
                <a:solidFill>
                  <a:schemeClr val="accent1"/>
                </a:solidFill>
                <a:cs typeface="Arial" pitchFamily="34" charset="0"/>
              </a:rPr>
              <a:t>ндірістік</a:t>
            </a:r>
            <a:r>
              <a:rPr lang="ru-RU" sz="2000" b="1" dirty="0" smtClean="0">
                <a:solidFill>
                  <a:schemeClr val="accent1"/>
                </a:solidFill>
                <a:cs typeface="Arial" pitchFamily="34" charset="0"/>
              </a:rPr>
              <a:t>  </a:t>
            </a:r>
            <a:r>
              <a:rPr lang="ru-RU" sz="2000" b="1" dirty="0" err="1" smtClean="0">
                <a:solidFill>
                  <a:schemeClr val="accent1"/>
                </a:solidFill>
                <a:cs typeface="Arial" pitchFamily="34" charset="0"/>
              </a:rPr>
              <a:t>серіктестіктің мақсаты:</a:t>
            </a:r>
            <a:endParaRPr lang="ru-RU" sz="2000" b="1" dirty="0" smtClean="0">
              <a:solidFill>
                <a:schemeClr val="accent1"/>
              </a:solidFill>
              <a:cs typeface="Arial" pitchFamily="34" charset="0"/>
            </a:endParaRPr>
          </a:p>
          <a:p>
            <a:pPr marL="457200" indent="-457200">
              <a:buAutoNum type="arabicPeriod"/>
            </a:pPr>
            <a:r>
              <a:rPr lang="ru-RU" sz="2000" dirty="0" err="1" smtClean="0">
                <a:cs typeface="Arial" pitchFamily="34" charset="0"/>
              </a:rPr>
              <a:t>Оқу орнына</a:t>
            </a:r>
            <a:r>
              <a:rPr lang="ru-RU" sz="2000" dirty="0" smtClean="0">
                <a:cs typeface="Arial" pitchFamily="34" charset="0"/>
              </a:rPr>
              <a:t> </a:t>
            </a:r>
            <a:r>
              <a:rPr lang="ru-RU" sz="2000" dirty="0" err="1" smtClean="0">
                <a:cs typeface="Arial" pitchFamily="34" charset="0"/>
              </a:rPr>
              <a:t>қандай және қанша маман</a:t>
            </a:r>
            <a:r>
              <a:rPr lang="ru-RU" sz="2000" dirty="0" smtClean="0">
                <a:cs typeface="Arial" pitchFamily="34" charset="0"/>
              </a:rPr>
              <a:t> </a:t>
            </a:r>
            <a:r>
              <a:rPr lang="ru-RU" sz="2000" dirty="0" err="1" smtClean="0">
                <a:cs typeface="Arial" pitchFamily="34" charset="0"/>
              </a:rPr>
              <a:t>дайындау</a:t>
            </a:r>
            <a:r>
              <a:rPr lang="ru-RU" sz="2000" dirty="0" smtClean="0">
                <a:cs typeface="Arial" pitchFamily="34" charset="0"/>
              </a:rPr>
              <a:t> </a:t>
            </a:r>
            <a:r>
              <a:rPr lang="ru-RU" sz="2000" dirty="0" err="1" smtClean="0">
                <a:cs typeface="Arial" pitchFamily="34" charset="0"/>
              </a:rPr>
              <a:t>туралы</a:t>
            </a:r>
            <a:r>
              <a:rPr lang="ru-RU" sz="2000" dirty="0" smtClean="0">
                <a:cs typeface="Arial" pitchFamily="34" charset="0"/>
              </a:rPr>
              <a:t> </a:t>
            </a:r>
            <a:r>
              <a:rPr lang="ru-RU" sz="2000" dirty="0" err="1" smtClean="0">
                <a:cs typeface="Arial" pitchFamily="34" charset="0"/>
              </a:rPr>
              <a:t>ақпарат </a:t>
            </a:r>
            <a:r>
              <a:rPr lang="ru-RU" sz="2000" dirty="0" smtClean="0">
                <a:cs typeface="Arial" pitchFamily="34" charset="0"/>
              </a:rPr>
              <a:t>беру;</a:t>
            </a:r>
          </a:p>
          <a:p>
            <a:pPr marL="457200" indent="-457200">
              <a:buAutoNum type="arabicPeriod"/>
            </a:pPr>
            <a:endParaRPr lang="ru-RU" sz="2000" dirty="0" smtClean="0">
              <a:cs typeface="Arial" pitchFamily="34" charset="0"/>
            </a:endParaRPr>
          </a:p>
          <a:p>
            <a:pPr marL="457200" indent="-457200">
              <a:buAutoNum type="arabicPeriod"/>
            </a:pPr>
            <a:r>
              <a:rPr lang="ru-RU" sz="2000" dirty="0" err="1" smtClean="0">
                <a:cs typeface="Arial" pitchFamily="34" charset="0"/>
              </a:rPr>
              <a:t>Оқу орнына</a:t>
            </a:r>
            <a:r>
              <a:rPr lang="ru-RU" sz="2000" dirty="0" smtClean="0">
                <a:cs typeface="Arial" pitchFamily="34" charset="0"/>
              </a:rPr>
              <a:t> </a:t>
            </a:r>
            <a:r>
              <a:rPr lang="ru-RU" sz="2000" dirty="0" err="1" smtClean="0">
                <a:cs typeface="Arial" pitchFamily="34" charset="0"/>
              </a:rPr>
              <a:t>маман</a:t>
            </a:r>
            <a:r>
              <a:rPr lang="ru-RU" sz="2000" dirty="0" smtClean="0">
                <a:cs typeface="Arial" pitchFamily="34" charset="0"/>
              </a:rPr>
              <a:t> </a:t>
            </a:r>
            <a:r>
              <a:rPr lang="ru-RU" sz="2000" dirty="0" err="1" smtClean="0">
                <a:cs typeface="Arial" pitchFamily="34" charset="0"/>
              </a:rPr>
              <a:t>дайындауға өз талаптарын</a:t>
            </a:r>
            <a:r>
              <a:rPr lang="ru-RU" sz="2000" dirty="0" smtClean="0">
                <a:cs typeface="Arial" pitchFamily="34" charset="0"/>
              </a:rPr>
              <a:t> </a:t>
            </a:r>
            <a:r>
              <a:rPr lang="ru-RU" sz="2000" dirty="0" err="1" smtClean="0">
                <a:cs typeface="Arial" pitchFamily="34" charset="0"/>
              </a:rPr>
              <a:t>қою;</a:t>
            </a:r>
            <a:endParaRPr lang="ru-RU" sz="2000" dirty="0" smtClean="0">
              <a:cs typeface="Arial" pitchFamily="34" charset="0"/>
            </a:endParaRPr>
          </a:p>
          <a:p>
            <a:pPr marL="457200" indent="-457200">
              <a:buAutoNum type="arabicPeriod"/>
            </a:pPr>
            <a:endParaRPr lang="ru-RU" sz="2000" dirty="0" smtClean="0">
              <a:cs typeface="Arial" pitchFamily="34" charset="0"/>
            </a:endParaRPr>
          </a:p>
          <a:p>
            <a:pPr marL="457200" indent="-457200">
              <a:buAutoNum type="arabicPeriod"/>
            </a:pPr>
            <a:r>
              <a:rPr lang="ru-RU" sz="2000" dirty="0" err="1" smtClean="0">
                <a:cs typeface="Arial" pitchFamily="34" charset="0"/>
              </a:rPr>
              <a:t>Оқу орнымен</a:t>
            </a:r>
            <a:r>
              <a:rPr lang="ru-RU" sz="2000" dirty="0" smtClean="0">
                <a:cs typeface="Arial" pitchFamily="34" charset="0"/>
              </a:rPr>
              <a:t> </a:t>
            </a:r>
            <a:r>
              <a:rPr lang="ru-RU" sz="2000" dirty="0" err="1" smtClean="0">
                <a:cs typeface="Arial" pitchFamily="34" charset="0"/>
              </a:rPr>
              <a:t>бірлестікте</a:t>
            </a:r>
            <a:r>
              <a:rPr lang="ru-RU" sz="2000" dirty="0" smtClean="0">
                <a:cs typeface="Arial" pitchFamily="34" charset="0"/>
              </a:rPr>
              <a:t> </a:t>
            </a:r>
            <a:r>
              <a:rPr lang="ru-RU" sz="2000" dirty="0" err="1" smtClean="0">
                <a:cs typeface="Arial" pitchFamily="34" charset="0"/>
              </a:rPr>
              <a:t>оқу-материалдық құжаттарды дайындауға қатысу;</a:t>
            </a:r>
            <a:endParaRPr lang="ru-RU" sz="2000" dirty="0" smtClean="0">
              <a:cs typeface="Arial" pitchFamily="34" charset="0"/>
            </a:endParaRPr>
          </a:p>
          <a:p>
            <a:pPr marL="457200" indent="-457200">
              <a:buAutoNum type="arabicPeriod"/>
            </a:pPr>
            <a:endParaRPr lang="ru-RU" sz="2000" dirty="0" smtClean="0">
              <a:cs typeface="Arial" pitchFamily="34" charset="0"/>
            </a:endParaRPr>
          </a:p>
          <a:p>
            <a:pPr marL="457200" indent="-457200">
              <a:buAutoNum type="arabicPeriod"/>
            </a:pPr>
            <a:r>
              <a:rPr lang="ru-RU" sz="2000" dirty="0" err="1" smtClean="0">
                <a:cs typeface="Arial" pitchFamily="34" charset="0"/>
              </a:rPr>
              <a:t>Оқушыларды оқу және өндірістік тәжірибеден ақылы өткізу мүмкіндігін қарастыру, шешу</a:t>
            </a:r>
            <a:r>
              <a:rPr lang="ru-RU" sz="2000" dirty="0" smtClean="0">
                <a:cs typeface="Arial" pitchFamily="34" charset="0"/>
              </a:rPr>
              <a:t>; </a:t>
            </a:r>
          </a:p>
          <a:p>
            <a:pPr marL="457200" indent="-457200">
              <a:buAutoNum type="arabicPeriod" startAt="5"/>
            </a:pPr>
            <a:endParaRPr lang="ru-RU" sz="2000" dirty="0" smtClean="0">
              <a:cs typeface="Arial" pitchFamily="34" charset="0"/>
            </a:endParaRPr>
          </a:p>
          <a:p>
            <a:pPr marL="457200" indent="-457200">
              <a:buAutoNum type="arabicPeriod" startAt="5"/>
            </a:pPr>
            <a:r>
              <a:rPr lang="ru-RU" sz="2000" dirty="0" err="1" smtClean="0">
                <a:cs typeface="Arial" pitchFamily="34" charset="0"/>
              </a:rPr>
              <a:t>Оқушыларды оқу және өндірістік тәжірибеден өткізуге жағдай жасау</a:t>
            </a:r>
            <a:r>
              <a:rPr lang="ru-RU" sz="2000" dirty="0" smtClean="0">
                <a:cs typeface="Arial" pitchFamily="34" charset="0"/>
              </a:rPr>
              <a:t>;</a:t>
            </a:r>
          </a:p>
          <a:p>
            <a:pPr marL="457200" indent="-457200">
              <a:buAutoNum type="arabicPeriod" startAt="5"/>
            </a:pPr>
            <a:endParaRPr lang="ru-RU" sz="2000" dirty="0" smtClean="0">
              <a:cs typeface="Arial" pitchFamily="34" charset="0"/>
            </a:endParaRPr>
          </a:p>
          <a:p>
            <a:pPr marL="457200" indent="-457200">
              <a:buAutoNum type="arabicPeriod" startAt="5"/>
            </a:pPr>
            <a:r>
              <a:rPr lang="ru-RU" sz="2000" dirty="0" smtClean="0">
                <a:cs typeface="Arial" pitchFamily="34" charset="0"/>
              </a:rPr>
              <a:t> </a:t>
            </a:r>
            <a:r>
              <a:rPr lang="ru-RU" sz="2000" dirty="0" err="1" smtClean="0">
                <a:cs typeface="Arial" pitchFamily="34" charset="0"/>
              </a:rPr>
              <a:t>Оқу орнын</a:t>
            </a:r>
            <a:r>
              <a:rPr lang="ru-RU" sz="2000" dirty="0" smtClean="0">
                <a:cs typeface="Arial" pitchFamily="34" charset="0"/>
              </a:rPr>
              <a:t> </a:t>
            </a:r>
            <a:r>
              <a:rPr lang="ru-RU" sz="2000" dirty="0" err="1" smtClean="0">
                <a:cs typeface="Arial" pitchFamily="34" charset="0"/>
              </a:rPr>
              <a:t>бітірушілерді</a:t>
            </a:r>
            <a:r>
              <a:rPr lang="ru-RU" sz="2000" dirty="0" smtClean="0">
                <a:cs typeface="Arial" pitchFamily="34" charset="0"/>
              </a:rPr>
              <a:t> </a:t>
            </a:r>
            <a:r>
              <a:rPr lang="ru-RU" sz="2000" dirty="0" err="1" smtClean="0">
                <a:cs typeface="Arial" pitchFamily="34" charset="0"/>
              </a:rPr>
              <a:t>жұмысқа орналастыру</a:t>
            </a:r>
            <a:r>
              <a:rPr lang="ru-RU" sz="2000" dirty="0" smtClean="0">
                <a:cs typeface="Arial" pitchFamily="34" charset="0"/>
              </a:rPr>
              <a:t> </a:t>
            </a:r>
            <a:r>
              <a:rPr lang="ru-RU" sz="2000" dirty="0" err="1" smtClean="0">
                <a:cs typeface="Arial" pitchFamily="34" charset="0"/>
              </a:rPr>
              <a:t>мүмкіндігін кеңейту.</a:t>
            </a:r>
            <a:endParaRPr lang="ru-RU" sz="2000" dirty="0" smtClean="0">
              <a:cs typeface="Arial" pitchFamily="34" charset="0"/>
            </a:endParaRPr>
          </a:p>
        </p:txBody>
      </p:sp>
      <p:sp>
        <p:nvSpPr>
          <p:cNvPr id="4" name="Заголовок 3"/>
          <p:cNvSpPr>
            <a:spLocks noGrp="1"/>
          </p:cNvSpPr>
          <p:nvPr>
            <p:ph type="title"/>
          </p:nvPr>
        </p:nvSpPr>
        <p:spPr>
          <a:xfrm>
            <a:off x="809588" y="2"/>
            <a:ext cx="10515600" cy="415498"/>
          </a:xfrm>
          <a:prstGeom prst="rect">
            <a:avLst/>
          </a:prstGeom>
          <a:solidFill>
            <a:srgbClr val="0070C0"/>
          </a:solidFill>
        </p:spPr>
        <p:txBody>
          <a:bodyPr wrap="square">
            <a:spAutoFit/>
          </a:bodyPr>
          <a:lstStyle/>
          <a:p>
            <a:pPr algn="ctr"/>
            <a:r>
              <a:rPr lang="ru-RU" sz="2400" b="1" dirty="0" err="1" smtClean="0">
                <a:solidFill>
                  <a:schemeClr val="bg1"/>
                </a:solidFill>
                <a:latin typeface="+mn-lt"/>
                <a:cs typeface="Arial" pitchFamily="34" charset="0"/>
              </a:rPr>
              <a:t>Дуальдық оқыту жүйесі элементтерін</a:t>
            </a:r>
            <a:r>
              <a:rPr lang="ru-RU" sz="2400" b="1" dirty="0" smtClean="0">
                <a:solidFill>
                  <a:schemeClr val="bg1"/>
                </a:solidFill>
                <a:latin typeface="+mn-lt"/>
                <a:cs typeface="Arial" pitchFamily="34" charset="0"/>
              </a:rPr>
              <a:t> </a:t>
            </a:r>
            <a:r>
              <a:rPr lang="ru-RU" sz="2400" b="1" dirty="0" err="1" smtClean="0">
                <a:solidFill>
                  <a:schemeClr val="bg1"/>
                </a:solidFill>
                <a:latin typeface="+mn-lt"/>
                <a:cs typeface="Arial" pitchFamily="34" charset="0"/>
              </a:rPr>
              <a:t>енгізудің мақсаттары</a:t>
            </a:r>
            <a:endParaRPr lang="ru-RU" sz="2400" b="1" dirty="0">
              <a:solidFill>
                <a:schemeClr val="bg1"/>
              </a:solidFill>
              <a:latin typeface="+mn-lt"/>
              <a:cs typeface="Arial" pitchFamily="34" charset="0"/>
            </a:endParaRPr>
          </a:p>
        </p:txBody>
      </p:sp>
      <p:sp>
        <p:nvSpPr>
          <p:cNvPr id="6" name="object 2"/>
          <p:cNvSpPr/>
          <p:nvPr/>
        </p:nvSpPr>
        <p:spPr>
          <a:xfrm>
            <a:off x="3" y="6215082"/>
            <a:ext cx="6643735" cy="642918"/>
          </a:xfrm>
          <a:prstGeom prst="rect">
            <a:avLst/>
          </a:prstGeom>
          <a:blipFill>
            <a:blip r:embed="rId2" cstate="print"/>
            <a:stretch>
              <a:fillRect/>
            </a:stretch>
          </a:blipFill>
        </p:spPr>
        <p:txBody>
          <a:bodyPr wrap="square" lIns="0" tIns="0" rIns="0" bIns="0" rtlCol="0"/>
          <a:lstStyle/>
          <a:p>
            <a:endParaRPr dirty="0">
              <a:latin typeface="Times New Roman" panose="02020603050405020304" pitchFamily="18" charset="0"/>
              <a:cs typeface="Times New Roman" panose="02020603050405020304" pitchFamily="18" charset="0"/>
            </a:endParaRPr>
          </a:p>
        </p:txBody>
      </p:sp>
      <p:pic>
        <p:nvPicPr>
          <p:cNvPr id="7" name="Picture 2"/>
          <p:cNvPicPr>
            <a:picLocks noChangeAspect="1" noChangeArrowheads="1"/>
          </p:cNvPicPr>
          <p:nvPr/>
        </p:nvPicPr>
        <p:blipFill>
          <a:blip r:embed="rId3"/>
          <a:srcRect/>
          <a:stretch>
            <a:fillRect/>
          </a:stretch>
        </p:blipFill>
        <p:spPr bwMode="auto">
          <a:xfrm>
            <a:off x="7239011" y="6215082"/>
            <a:ext cx="3000396" cy="642918"/>
          </a:xfrm>
          <a:prstGeom prst="rect">
            <a:avLst/>
          </a:prstGeom>
          <a:noFill/>
          <a:ln w="9525">
            <a:noFill/>
            <a:miter lim="800000"/>
            <a:headEnd/>
            <a:tailEnd/>
          </a:ln>
          <a:effectLst/>
        </p:spPr>
      </p:pic>
      <p:pic>
        <p:nvPicPr>
          <p:cNvPr id="8" name="Picture 2"/>
          <p:cNvPicPr>
            <a:picLocks noChangeAspect="1" noChangeArrowheads="1"/>
          </p:cNvPicPr>
          <p:nvPr/>
        </p:nvPicPr>
        <p:blipFill>
          <a:blip r:embed="rId4" cstate="print"/>
          <a:srcRect/>
          <a:stretch>
            <a:fillRect/>
          </a:stretch>
        </p:blipFill>
        <p:spPr bwMode="auto">
          <a:xfrm>
            <a:off x="8882085" y="2357433"/>
            <a:ext cx="3309919" cy="23177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09523" y="928673"/>
            <a:ext cx="7143800" cy="4154984"/>
          </a:xfrm>
          <a:prstGeom prst="rect">
            <a:avLst/>
          </a:prstGeom>
        </p:spPr>
        <p:txBody>
          <a:bodyPr wrap="square">
            <a:spAutoFit/>
          </a:bodyPr>
          <a:lstStyle/>
          <a:p>
            <a:r>
              <a:rPr lang="ru-RU" sz="2400" b="1" dirty="0" err="1" smtClean="0">
                <a:solidFill>
                  <a:schemeClr val="accent1"/>
                </a:solidFill>
                <a:cs typeface="Arial" pitchFamily="34" charset="0"/>
              </a:rPr>
              <a:t>Оқушының мақсаты:</a:t>
            </a:r>
            <a:endParaRPr lang="ru-RU" sz="2400" b="1" dirty="0" smtClean="0">
              <a:solidFill>
                <a:schemeClr val="accent1"/>
              </a:solidFill>
              <a:cs typeface="Arial" pitchFamily="34" charset="0"/>
            </a:endParaRPr>
          </a:p>
          <a:p>
            <a:endParaRPr lang="ru-RU" sz="2400" dirty="0" smtClean="0">
              <a:cs typeface="Arial" pitchFamily="34" charset="0"/>
            </a:endParaRPr>
          </a:p>
          <a:p>
            <a:r>
              <a:rPr lang="ru-RU" sz="2400" dirty="0" smtClean="0">
                <a:cs typeface="Arial" pitchFamily="34" charset="0"/>
              </a:rPr>
              <a:t>1. </a:t>
            </a:r>
            <a:r>
              <a:rPr lang="ru-RU" sz="2400" dirty="0" err="1" smtClean="0">
                <a:cs typeface="Arial" pitchFamily="34" charset="0"/>
              </a:rPr>
              <a:t>Теориялық білім</a:t>
            </a:r>
            <a:r>
              <a:rPr lang="ru-RU" sz="2400" dirty="0" smtClean="0">
                <a:cs typeface="Arial" pitchFamily="34" charset="0"/>
              </a:rPr>
              <a:t> мен </a:t>
            </a:r>
            <a:r>
              <a:rPr lang="ru-RU" sz="2400" dirty="0" err="1" smtClean="0">
                <a:cs typeface="Arial" pitchFamily="34" charset="0"/>
              </a:rPr>
              <a:t>тәжірибе арасындағы алшақтықты жойып</a:t>
            </a:r>
            <a:r>
              <a:rPr lang="ru-RU" sz="2400" dirty="0" smtClean="0">
                <a:cs typeface="Arial" pitchFamily="34" charset="0"/>
              </a:rPr>
              <a:t>, </a:t>
            </a:r>
            <a:r>
              <a:rPr lang="ru-RU" sz="2400" dirty="0" err="1" smtClean="0">
                <a:cs typeface="Arial" pitchFamily="34" charset="0"/>
              </a:rPr>
              <a:t>кәсіби құзіретке негізделген</a:t>
            </a:r>
            <a:r>
              <a:rPr lang="ru-RU" sz="2400" dirty="0" smtClean="0">
                <a:cs typeface="Arial" pitchFamily="34" charset="0"/>
              </a:rPr>
              <a:t> </a:t>
            </a:r>
            <a:r>
              <a:rPr lang="ru-RU" sz="2400" dirty="0" err="1" smtClean="0">
                <a:cs typeface="Arial" pitchFamily="34" charset="0"/>
              </a:rPr>
              <a:t>білім</a:t>
            </a:r>
            <a:r>
              <a:rPr lang="ru-RU" sz="2400" dirty="0" smtClean="0">
                <a:cs typeface="Arial" pitchFamily="34" charset="0"/>
              </a:rPr>
              <a:t> </a:t>
            </a:r>
            <a:r>
              <a:rPr lang="ru-RU" sz="2400" dirty="0" err="1" smtClean="0">
                <a:cs typeface="Arial" pitchFamily="34" charset="0"/>
              </a:rPr>
              <a:t>алу</a:t>
            </a:r>
            <a:r>
              <a:rPr lang="ru-RU" sz="2400" dirty="0" smtClean="0">
                <a:cs typeface="Arial" pitchFamily="34" charset="0"/>
              </a:rPr>
              <a:t>;</a:t>
            </a:r>
          </a:p>
          <a:p>
            <a:endParaRPr lang="ru-RU" sz="2400" dirty="0" smtClean="0">
              <a:cs typeface="Arial" pitchFamily="34" charset="0"/>
            </a:endParaRPr>
          </a:p>
          <a:p>
            <a:r>
              <a:rPr lang="ru-RU" sz="2400" dirty="0" smtClean="0">
                <a:cs typeface="Arial" pitchFamily="34" charset="0"/>
              </a:rPr>
              <a:t>2. </a:t>
            </a:r>
            <a:r>
              <a:rPr lang="ru-RU" sz="2400" dirty="0" err="1" smtClean="0">
                <a:cs typeface="Arial" pitchFamily="34" charset="0"/>
              </a:rPr>
              <a:t>Өндірісте оқу және өндірістік тәжірибеден ақылы өту мүмкіндігін алу</a:t>
            </a:r>
            <a:r>
              <a:rPr lang="ru-RU" sz="2400" dirty="0" smtClean="0">
                <a:cs typeface="Arial" pitchFamily="34" charset="0"/>
              </a:rPr>
              <a:t>;</a:t>
            </a:r>
            <a:br>
              <a:rPr lang="ru-RU" sz="2400" dirty="0" smtClean="0">
                <a:cs typeface="Arial" pitchFamily="34" charset="0"/>
              </a:rPr>
            </a:br>
            <a:endParaRPr lang="ru-RU" sz="2400" dirty="0" smtClean="0">
              <a:cs typeface="Arial" pitchFamily="34" charset="0"/>
            </a:endParaRPr>
          </a:p>
          <a:p>
            <a:r>
              <a:rPr lang="ru-RU" sz="2400" dirty="0" smtClean="0">
                <a:cs typeface="Arial" pitchFamily="34" charset="0"/>
              </a:rPr>
              <a:t>3 </a:t>
            </a:r>
            <a:r>
              <a:rPr lang="ru-RU" sz="2400" dirty="0" err="1" smtClean="0">
                <a:cs typeface="Arial" pitchFamily="34" charset="0"/>
              </a:rPr>
              <a:t>Оқу орнын</a:t>
            </a:r>
            <a:r>
              <a:rPr lang="ru-RU" sz="2400" dirty="0" smtClean="0">
                <a:cs typeface="Arial" pitchFamily="34" charset="0"/>
              </a:rPr>
              <a:t> </a:t>
            </a:r>
            <a:r>
              <a:rPr lang="ru-RU" sz="2400" dirty="0" err="1" smtClean="0">
                <a:cs typeface="Arial" pitchFamily="34" charset="0"/>
              </a:rPr>
              <a:t>бітіргеннен</a:t>
            </a:r>
            <a:r>
              <a:rPr lang="ru-RU" sz="2400" dirty="0" smtClean="0">
                <a:cs typeface="Arial" pitchFamily="34" charset="0"/>
              </a:rPr>
              <a:t> </a:t>
            </a:r>
            <a:r>
              <a:rPr lang="ru-RU" sz="2400" dirty="0" err="1" smtClean="0">
                <a:cs typeface="Arial" pitchFamily="34" charset="0"/>
              </a:rPr>
              <a:t>кейін</a:t>
            </a:r>
            <a:r>
              <a:rPr lang="ru-RU" sz="2400" dirty="0" smtClean="0">
                <a:cs typeface="Arial" pitchFamily="34" charset="0"/>
              </a:rPr>
              <a:t> </a:t>
            </a:r>
            <a:r>
              <a:rPr lang="ru-RU" sz="2400" dirty="0" err="1" smtClean="0">
                <a:cs typeface="Arial" pitchFamily="34" charset="0"/>
              </a:rPr>
              <a:t>жұмысқа орналасу</a:t>
            </a:r>
            <a:r>
              <a:rPr lang="ru-RU" sz="2400" dirty="0" smtClean="0">
                <a:cs typeface="Arial" pitchFamily="34" charset="0"/>
              </a:rPr>
              <a:t> </a:t>
            </a:r>
            <a:r>
              <a:rPr lang="ru-RU" sz="2400" dirty="0" err="1" smtClean="0">
                <a:cs typeface="Arial" pitchFamily="34" charset="0"/>
              </a:rPr>
              <a:t>мүмкіндігіне ие</a:t>
            </a:r>
            <a:r>
              <a:rPr lang="ru-RU" sz="2400" dirty="0" smtClean="0">
                <a:cs typeface="Arial" pitchFamily="34" charset="0"/>
              </a:rPr>
              <a:t> болу</a:t>
            </a:r>
            <a:endParaRPr lang="ru-RU" sz="2400" dirty="0">
              <a:cs typeface="Arial" pitchFamily="34" charset="0"/>
            </a:endParaRPr>
          </a:p>
        </p:txBody>
      </p:sp>
      <p:sp>
        <p:nvSpPr>
          <p:cNvPr id="4" name="Заголовок 3"/>
          <p:cNvSpPr txBox="1">
            <a:spLocks/>
          </p:cNvSpPr>
          <p:nvPr/>
        </p:nvSpPr>
        <p:spPr>
          <a:xfrm>
            <a:off x="881026" y="0"/>
            <a:ext cx="10515600" cy="954107"/>
          </a:xfrm>
          <a:prstGeom prst="rect">
            <a:avLst/>
          </a:prstGeom>
          <a:solidFill>
            <a:srgbClr val="0070C0"/>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err="1" smtClean="0">
                <a:ln>
                  <a:noFill/>
                </a:ln>
                <a:solidFill>
                  <a:schemeClr val="bg1"/>
                </a:solidFill>
                <a:effectLst/>
                <a:uLnTx/>
                <a:uFillTx/>
                <a:cs typeface="Arial" pitchFamily="34" charset="0"/>
              </a:rPr>
              <a:t>Дуальдық оқыту жүйесі элементтерін</a:t>
            </a:r>
            <a:r>
              <a:rPr kumimoji="0" lang="ru-RU" sz="2800" b="1" i="0" u="none" strike="noStrike" kern="1200" cap="none" spc="0" normalizeH="0" baseline="0" noProof="0" dirty="0" smtClean="0">
                <a:ln>
                  <a:noFill/>
                </a:ln>
                <a:solidFill>
                  <a:schemeClr val="bg1"/>
                </a:solidFill>
                <a:effectLst/>
                <a:uLnTx/>
                <a:uFillTx/>
                <a:cs typeface="Arial" pitchFamily="34" charset="0"/>
              </a:rPr>
              <a:t> </a:t>
            </a:r>
            <a:r>
              <a:rPr kumimoji="0" lang="ru-RU" sz="2800" b="1" i="0" u="none" strike="noStrike" kern="1200" cap="none" spc="0" normalizeH="0" baseline="0" noProof="0" dirty="0" err="1" smtClean="0">
                <a:ln>
                  <a:noFill/>
                </a:ln>
                <a:solidFill>
                  <a:schemeClr val="bg1"/>
                </a:solidFill>
                <a:effectLst/>
                <a:uLnTx/>
                <a:uFillTx/>
                <a:cs typeface="Arial" pitchFamily="34" charset="0"/>
              </a:rPr>
              <a:t>енгізудің мақсаттары</a:t>
            </a:r>
            <a:endParaRPr kumimoji="0" lang="ru-RU" sz="2800" b="1" i="0" u="none" strike="noStrike" kern="1200" cap="none" spc="0" normalizeH="0" baseline="0" noProof="0" dirty="0">
              <a:ln>
                <a:noFill/>
              </a:ln>
              <a:solidFill>
                <a:schemeClr val="bg1"/>
              </a:solidFill>
              <a:effectLst/>
              <a:uLnTx/>
              <a:uFillTx/>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7524760" y="1428736"/>
            <a:ext cx="4286280" cy="32621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6335</TotalTime>
  <Words>1603</Words>
  <Application>Microsoft Office PowerPoint</Application>
  <PresentationFormat>Широкоэкранный</PresentationFormat>
  <Paragraphs>387</Paragraphs>
  <Slides>19</Slides>
  <Notes>11</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7" baseType="lpstr">
      <vt:lpstr>Arial</vt:lpstr>
      <vt:lpstr>Calibri</vt:lpstr>
      <vt:lpstr>Century Gothic</vt:lpstr>
      <vt:lpstr>inherit</vt:lpstr>
      <vt:lpstr>Times New Roman</vt:lpstr>
      <vt:lpstr>Wingdings</vt:lpstr>
      <vt:lpstr>Тема Office</vt:lpstr>
      <vt:lpstr>Объект упаковщика для оболочки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Дуальдық оқыту жүйесі элементтерін енгізудің мақсаттары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Untitled Presentation</dc:title>
  <dc:creator>Unknown Creator</dc:creator>
  <cp:lastModifiedBy>01</cp:lastModifiedBy>
  <cp:revision>236</cp:revision>
  <dcterms:created xsi:type="dcterms:W3CDTF">2023-03-02T03:21:46Z</dcterms:created>
  <dcterms:modified xsi:type="dcterms:W3CDTF">2025-05-02T05:26:04Z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10384224</vt:lpwstr>
  </property>
  <property fmtid="{D5CDD505-2E9C-101B-9397-08002B2CF9AE}" name="NXPowerLiteSettings" pid="3">
    <vt:lpwstr>F7000400038000</vt:lpwstr>
  </property>
  <property fmtid="{D5CDD505-2E9C-101B-9397-08002B2CF9AE}" name="NXPowerLiteVersion" pid="4">
    <vt:lpwstr>S10.3.1</vt:lpwstr>
  </property>
</Properties>
</file>