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x-fontdata" Extension="fntdata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74" r:id="rId2"/>
    <p:sldId id="256" r:id="rId3"/>
    <p:sldId id="257" r:id="rId4"/>
    <p:sldId id="259" r:id="rId5"/>
    <p:sldId id="260" r:id="rId6"/>
    <p:sldId id="261" r:id="rId7"/>
    <p:sldId id="262" r:id="rId8"/>
    <p:sldId id="265" r:id="rId9"/>
    <p:sldId id="276" r:id="rId10"/>
    <p:sldId id="263" r:id="rId11"/>
    <p:sldId id="277" r:id="rId12"/>
    <p:sldId id="278" r:id="rId13"/>
  </p:sldIdLst>
  <p:sldSz cx="14630400" cy="8229600"/>
  <p:notesSz cx="6797675" cy="9928225"/>
  <p:embeddedFontLst>
    <p:embeddedFont>
      <p:font typeface="Alice" panose="020B0604020202020204" charset="0"/>
      <p:regular r:id="rId15"/>
    </p:embeddedFont>
    <p:embeddedFont>
      <p:font typeface="Sitka Small" panose="02000505000000020004" pitchFamily="2" charset="0"/>
      <p:regular r:id="rId16"/>
      <p:bold r:id="rId17"/>
      <p:italic r:id="rId18"/>
      <p:boldItalic r:id="rId19"/>
    </p:embeddedFont>
    <p:embeddedFont>
      <p:font typeface="Outfit Extra Bold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Lora" panose="020B0604020202020204" charset="-52"/>
      <p:regular r:id="rId25"/>
    </p:embeddedFont>
    <p:embeddedFont>
      <p:font typeface="Arimo" panose="020B0604020202020204" charset="0"/>
      <p:regular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21A"/>
    <a:srgbClr val="CCFFCC"/>
    <a:srgbClr val="FFFFCC"/>
    <a:srgbClr val="CCE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6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601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710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95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26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769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111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pic>
        <p:nvPicPr>
          <p:cNvPr id="3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2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4.jpe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 ?><Relationships xmlns="http://schemas.openxmlformats.org/package/2006/relationships"><Relationship Id="rId8" Target="../media/image6.png" Type="http://schemas.openxmlformats.org/officeDocument/2006/relationships/image"/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32.jpeg" Type="http://schemas.openxmlformats.org/officeDocument/2006/relationships/image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37.jpeg" Type="http://schemas.openxmlformats.org/officeDocument/2006/relationships/image"/><Relationship Id="rId3" Target="../media/image24.png" Type="http://schemas.openxmlformats.org/officeDocument/2006/relationships/image"/><Relationship Id="rId7" Target="../media/image36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8.xml" Type="http://schemas.openxmlformats.org/officeDocument/2006/relationships/slideLayout"/><Relationship Id="rId6" Target="../media/image35.jpeg" Type="http://schemas.openxmlformats.org/officeDocument/2006/relationships/image"/><Relationship Id="rId5" Target="../media/image34.jpeg" Type="http://schemas.openxmlformats.org/officeDocument/2006/relationships/image"/><Relationship Id="rId4" Target="../media/image6.png" Type="http://schemas.openxmlformats.org/officeDocument/2006/relationships/image"/><Relationship Id="rId9" Target="../media/image38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name="adj" fmla="val 413"/>
            </a:avLst>
          </a:prstGeom>
          <a:solidFill>
            <a:srgbClr val="FCFBF8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07" y="243839"/>
            <a:ext cx="14037867" cy="789631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250088" y="0"/>
            <a:ext cx="14404703" cy="8140152"/>
          </a:xfrm>
          <a:prstGeom prst="roundRect">
            <a:avLst>
              <a:gd name="adj" fmla="val 413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2355228" y="3036642"/>
            <a:ext cx="9915917" cy="10626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5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233E32"/>
                </a:solidFill>
                <a:effectLst/>
                <a:uLnTx/>
                <a:uFillTx/>
                <a:latin typeface="Alice" pitchFamily="34" charset="0"/>
                <a:ea typeface="Alice" pitchFamily="34" charset="-122"/>
                <a:cs typeface="Alice" pitchFamily="34" charset="-120"/>
              </a:rPr>
              <a:t>Пути повышения качества высшего аграрного образования в Казахстане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204" y="452711"/>
            <a:ext cx="1323810" cy="1323810"/>
          </a:xfrm>
          <a:prstGeom prst="rect">
            <a:avLst/>
          </a:prstGeom>
        </p:spPr>
      </p:pic>
      <p:sp>
        <p:nvSpPr>
          <p:cNvPr id="11" name="Text 2"/>
          <p:cNvSpPr/>
          <p:nvPr/>
        </p:nvSpPr>
        <p:spPr>
          <a:xfrm>
            <a:off x="3094767" y="6796652"/>
            <a:ext cx="8950037" cy="6559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3E32"/>
                </a:solidFill>
                <a:effectLst/>
                <a:uLnTx/>
                <a:uFillTx/>
                <a:latin typeface="Lora" panose="020B0604020202020204" charset="-52"/>
                <a:ea typeface="Alice" pitchFamily="34" charset="-122"/>
                <a:cs typeface="Alice" pitchFamily="34" charset="-120"/>
              </a:rPr>
              <a:t>Абдыров А.М.,</a:t>
            </a:r>
            <a:r>
              <a:rPr kumimoji="0" lang="kk-K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ora" panose="020B0604020202020204" charset="-52"/>
              </a:rPr>
              <a:t> </a:t>
            </a:r>
            <a:r>
              <a:rPr kumimoji="0" lang="kk-KZ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ora" panose="020B0604020202020204" charset="-52"/>
                <a:ea typeface="+mn-ea"/>
                <a:cs typeface="+mn-cs"/>
              </a:rPr>
              <a:t>Заместитель </a:t>
            </a:r>
            <a:r>
              <a:rPr kumimoji="0" lang="kk-K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ora" panose="020B0604020202020204" charset="-52"/>
                <a:ea typeface="+mn-ea"/>
                <a:cs typeface="+mn-cs"/>
              </a:rPr>
              <a:t>Председателя </a:t>
            </a:r>
            <a:r>
              <a:rPr kumimoji="0" lang="kk-KZ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ora" panose="020B0604020202020204" charset="-52"/>
                <a:ea typeface="+mn-ea"/>
                <a:cs typeface="+mn-cs"/>
              </a:rPr>
              <a:t>Правления-Ректора</a:t>
            </a: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3E32"/>
                </a:solidFill>
                <a:effectLst/>
                <a:uLnTx/>
                <a:uFillTx/>
                <a:latin typeface="Lora" panose="020B0604020202020204" charset="-52"/>
                <a:ea typeface="Alice" pitchFamily="34" charset="-122"/>
                <a:cs typeface="Alice" pitchFamily="34" charset="-120"/>
              </a:rPr>
              <a:t>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ora" panose="020B0604020202020204" charset="-52"/>
              <a:ea typeface="+mn-ea"/>
              <a:cs typeface="+mn-cs"/>
            </a:endParaRPr>
          </a:p>
        </p:txBody>
      </p:sp>
      <p:sp>
        <p:nvSpPr>
          <p:cNvPr id="12" name="Text 2"/>
          <p:cNvSpPr/>
          <p:nvPr/>
        </p:nvSpPr>
        <p:spPr>
          <a:xfrm>
            <a:off x="2863147" y="443900"/>
            <a:ext cx="9541550" cy="509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kk-KZ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НАО «Казахский национальный аграрный </a:t>
            </a:r>
          </a:p>
          <a:p>
            <a:pPr marL="0" indent="0" algn="ctr">
              <a:lnSpc>
                <a:spcPts val="4000"/>
              </a:lnSpc>
              <a:buNone/>
            </a:pPr>
            <a:r>
              <a:rPr lang="kk-KZ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исследовательский университет»</a:t>
            </a:r>
            <a:endParaRPr lang="en-US" sz="3200" b="1" dirty="0"/>
          </a:p>
        </p:txBody>
      </p:sp>
      <p:sp>
        <p:nvSpPr>
          <p:cNvPr id="13" name="Text 2"/>
          <p:cNvSpPr/>
          <p:nvPr/>
        </p:nvSpPr>
        <p:spPr>
          <a:xfrm>
            <a:off x="2366014" y="7452609"/>
            <a:ext cx="9541550" cy="509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kk-KZ" sz="32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г</a:t>
            </a:r>
            <a:r>
              <a:rPr lang="kk-KZ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. Алматы,</a:t>
            </a:r>
            <a:r>
              <a:rPr lang="en-US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ru-RU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25</a:t>
            </a:r>
            <a:r>
              <a:rPr lang="en-US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ru-RU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апреля</a:t>
            </a:r>
            <a:r>
              <a:rPr lang="kk-KZ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2025 г.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0019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name="adj" fmla="val 376"/>
            </a:avLst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18" y="243840"/>
            <a:ext cx="14333395" cy="7901906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0" y="-67443"/>
            <a:ext cx="14578933" cy="8364485"/>
          </a:xfrm>
          <a:prstGeom prst="roundRect">
            <a:avLst>
              <a:gd name="adj" fmla="val 376"/>
            </a:avLst>
          </a:prstGeom>
          <a:solidFill>
            <a:srgbClr val="FFFFFF">
              <a:alpha val="85000"/>
            </a:srgbClr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5" name="Text 2"/>
          <p:cNvSpPr/>
          <p:nvPr/>
        </p:nvSpPr>
        <p:spPr>
          <a:xfrm>
            <a:off x="2225624" y="420788"/>
            <a:ext cx="10177981" cy="796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50"/>
              </a:lnSpc>
              <a:buNone/>
            </a:pPr>
            <a:r>
              <a:rPr lang="kk-KZ" sz="3800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Перспективы развития</a:t>
            </a:r>
            <a:r>
              <a:rPr lang="en-US" sz="3800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en-US" sz="3800" dirty="0" err="1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аграрного</a:t>
            </a:r>
            <a:r>
              <a:rPr lang="en-US" sz="380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endParaRPr lang="kk-KZ" sz="3800" dirty="0" smtClean="0">
              <a:solidFill>
                <a:srgbClr val="233E32"/>
              </a:solidFill>
              <a:latin typeface="Alice" pitchFamily="34" charset="0"/>
              <a:ea typeface="Alice" pitchFamily="34" charset="-122"/>
              <a:cs typeface="Alice" pitchFamily="34" charset="-120"/>
            </a:endParaRPr>
          </a:p>
          <a:p>
            <a:pPr marL="0" indent="0" algn="ctr">
              <a:lnSpc>
                <a:spcPts val="4750"/>
              </a:lnSpc>
              <a:buNone/>
            </a:pPr>
            <a:r>
              <a:rPr lang="en-US" sz="3800" dirty="0" err="1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образования</a:t>
            </a:r>
            <a:r>
              <a:rPr lang="en-US" sz="3800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en-US" sz="380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в Казахстане</a:t>
            </a:r>
            <a:endParaRPr lang="en-US" sz="3800" dirty="0"/>
          </a:p>
        </p:txBody>
      </p:sp>
      <p:sp>
        <p:nvSpPr>
          <p:cNvPr id="7" name="Text 4"/>
          <p:cNvSpPr/>
          <p:nvPr/>
        </p:nvSpPr>
        <p:spPr>
          <a:xfrm>
            <a:off x="1743075" y="1965603"/>
            <a:ext cx="3258026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0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Государственная поддержка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1743075" y="2385059"/>
            <a:ext cx="5475208" cy="15379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Реализация национальных проектов по развитию АПК и программы «Цифровой Казахстан»,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направленных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ru-RU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на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внедрение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инновационных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решений</a:t>
            </a:r>
            <a:r>
              <a:rPr lang="ru-RU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и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повышение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kk-KZ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престижа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аграрных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кадров</a:t>
            </a:r>
            <a:endParaRPr lang="en-US" dirty="0"/>
          </a:p>
        </p:txBody>
      </p:sp>
      <p:sp>
        <p:nvSpPr>
          <p:cNvPr id="10" name="Text 7"/>
          <p:cNvSpPr/>
          <p:nvPr/>
        </p:nvSpPr>
        <p:spPr>
          <a:xfrm>
            <a:off x="8042672" y="1965603"/>
            <a:ext cx="2785824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0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Партнерство с бизнесом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8042672" y="2385060"/>
            <a:ext cx="5475208" cy="12420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Активное участие крупных агрохолдингов в образовательном процессе через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создание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учебных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программ</a:t>
            </a:r>
            <a:r>
              <a:rPr lang="ru-RU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 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современных производственных баз для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практики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ru-RU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и стажировок</a:t>
            </a:r>
            <a:endParaRPr lang="en-US" dirty="0"/>
          </a:p>
        </p:txBody>
      </p:sp>
      <p:sp>
        <p:nvSpPr>
          <p:cNvPr id="13" name="Text 10"/>
          <p:cNvSpPr/>
          <p:nvPr/>
        </p:nvSpPr>
        <p:spPr>
          <a:xfrm>
            <a:off x="1743075" y="4829028"/>
            <a:ext cx="3757851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0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Международное сотрудничество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Text 11"/>
          <p:cNvSpPr/>
          <p:nvPr/>
        </p:nvSpPr>
        <p:spPr>
          <a:xfrm>
            <a:off x="1743075" y="5248486"/>
            <a:ext cx="5475208" cy="20435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Обмен опытом с ведущими мировыми аграрными университетами, совместные исследовательские проекты и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образовательные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программы</a:t>
            </a:r>
            <a:r>
              <a:rPr lang="ru-RU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соответствующие мировым стандартам</a:t>
            </a:r>
            <a:endParaRPr lang="en-US" dirty="0"/>
          </a:p>
        </p:txBody>
      </p:sp>
      <p:sp>
        <p:nvSpPr>
          <p:cNvPr id="16" name="Text 13"/>
          <p:cNvSpPr/>
          <p:nvPr/>
        </p:nvSpPr>
        <p:spPr>
          <a:xfrm>
            <a:off x="8042672" y="4147152"/>
            <a:ext cx="3058835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ru-RU" sz="2000" b="1" dirty="0" smtClean="0">
              <a:solidFill>
                <a:srgbClr val="0070C0"/>
              </a:solidFill>
              <a:latin typeface="Alice" pitchFamily="34" charset="0"/>
              <a:ea typeface="Alice" pitchFamily="34" charset="-122"/>
              <a:cs typeface="Alice" pitchFamily="34" charset="-120"/>
            </a:endParaRPr>
          </a:p>
          <a:p>
            <a:pPr marL="0" indent="0" algn="l">
              <a:lnSpc>
                <a:spcPts val="2350"/>
              </a:lnSpc>
              <a:buNone/>
            </a:pPr>
            <a:endParaRPr lang="ru-RU" sz="2000" b="1" dirty="0">
              <a:solidFill>
                <a:srgbClr val="0070C0"/>
              </a:solidFill>
              <a:latin typeface="Alice" pitchFamily="34" charset="0"/>
              <a:ea typeface="Alice" pitchFamily="34" charset="-122"/>
              <a:cs typeface="Alice" pitchFamily="34" charset="-120"/>
            </a:endParaRPr>
          </a:p>
          <a:p>
            <a:pPr marL="0" indent="0" algn="l">
              <a:lnSpc>
                <a:spcPts val="2350"/>
              </a:lnSpc>
              <a:buNone/>
            </a:pPr>
            <a:r>
              <a:rPr lang="en-US" sz="2000" b="1" dirty="0" err="1" smtClean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Новое</a:t>
            </a:r>
            <a:r>
              <a:rPr lang="en-US" sz="2000" b="1" dirty="0" smtClean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en-US" sz="20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поколение аграриев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7" name="Text 14"/>
          <p:cNvSpPr/>
          <p:nvPr/>
        </p:nvSpPr>
        <p:spPr>
          <a:xfrm>
            <a:off x="8042672" y="4566610"/>
            <a:ext cx="5475208" cy="1406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ru-RU" dirty="0" smtClean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 marL="0" indent="0" algn="l">
              <a:buNone/>
            </a:pPr>
            <a:endParaRPr lang="ru-RU" dirty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 marL="0" indent="0" algn="l">
              <a:buNone/>
            </a:pP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Формирование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поколения специалистов, способных адаптироваться к новым вызовам и внедрять передовые методики в сельское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хозяйство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Казахстана</a:t>
            </a:r>
            <a:r>
              <a:rPr lang="kk-KZ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на основе исскуственного интелекта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ru-RU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и сформированных зеленых навыков</a:t>
            </a:r>
            <a:endParaRPr lang="en-US" dirty="0"/>
          </a:p>
        </p:txBody>
      </p:sp>
      <p:sp>
        <p:nvSpPr>
          <p:cNvPr id="23" name="4-конечная звезда 22"/>
          <p:cNvSpPr/>
          <p:nvPr/>
        </p:nvSpPr>
        <p:spPr>
          <a:xfrm>
            <a:off x="1212574" y="4980594"/>
            <a:ext cx="336548" cy="540146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1212575" y="2062638"/>
            <a:ext cx="359740" cy="524853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4-конечная звезда 24"/>
          <p:cNvSpPr/>
          <p:nvPr/>
        </p:nvSpPr>
        <p:spPr>
          <a:xfrm>
            <a:off x="7467586" y="2056014"/>
            <a:ext cx="359740" cy="524853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4-конечная звезда 25"/>
          <p:cNvSpPr/>
          <p:nvPr/>
        </p:nvSpPr>
        <p:spPr>
          <a:xfrm>
            <a:off x="7527221" y="4829028"/>
            <a:ext cx="336548" cy="540146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" y="83854"/>
            <a:ext cx="1495453" cy="166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Горизонтальный свиток 21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Text 10"/>
          <p:cNvSpPr/>
          <p:nvPr/>
        </p:nvSpPr>
        <p:spPr>
          <a:xfrm>
            <a:off x="5326650" y="7187909"/>
            <a:ext cx="3666215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name="adj" fmla="val 376"/>
            </a:avLst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18" y="243840"/>
            <a:ext cx="14333395" cy="7901906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0" y="0"/>
            <a:ext cx="14669555" cy="8229600"/>
          </a:xfrm>
          <a:prstGeom prst="roundRect">
            <a:avLst>
              <a:gd name="adj" fmla="val 376"/>
            </a:avLst>
          </a:prstGeom>
          <a:solidFill>
            <a:srgbClr val="FFFFFF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59068" y="529351"/>
            <a:ext cx="13511093" cy="607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50"/>
              </a:lnSpc>
              <a:buNone/>
            </a:pPr>
            <a:r>
              <a:rPr lang="kk-KZ" sz="38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Заключение </a:t>
            </a:r>
            <a:endParaRPr lang="en-US" sz="3800" b="1" dirty="0"/>
          </a:p>
        </p:txBody>
      </p:sp>
      <p:sp>
        <p:nvSpPr>
          <p:cNvPr id="12" name="Shape 9"/>
          <p:cNvSpPr/>
          <p:nvPr/>
        </p:nvSpPr>
        <p:spPr>
          <a:xfrm>
            <a:off x="1112639" y="4039314"/>
            <a:ext cx="436483" cy="436483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sp>
        <p:nvSpPr>
          <p:cNvPr id="15" name="Shape 12"/>
          <p:cNvSpPr/>
          <p:nvPr/>
        </p:nvSpPr>
        <p:spPr>
          <a:xfrm>
            <a:off x="7412236" y="4039314"/>
            <a:ext cx="436483" cy="436483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pic>
        <p:nvPicPr>
          <p:cNvPr id="27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6" y="159986"/>
            <a:ext cx="1377444" cy="138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Горизонтальный свиток 27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6025" y="1709253"/>
            <a:ext cx="139504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ru-RU" sz="2700" dirty="0">
                <a:solidFill>
                  <a:schemeClr val="accent6">
                    <a:lumMod val="50000"/>
                  </a:schemeClr>
                </a:solidFill>
                <a:latin typeface="Lora" panose="020B0604020202020204" charset="-52"/>
              </a:rPr>
              <a:t>	</a:t>
            </a:r>
            <a:r>
              <a:rPr lang="ru-RU" sz="2700" b="1" dirty="0" smtClean="0">
                <a:solidFill>
                  <a:srgbClr val="002060"/>
                </a:solidFill>
                <a:latin typeface="Lora" panose="020B0604020202020204" charset="-52"/>
              </a:rPr>
              <a:t>Повышение </a:t>
            </a:r>
            <a:r>
              <a:rPr lang="ru-RU" sz="2700" b="1" dirty="0">
                <a:solidFill>
                  <a:srgbClr val="002060"/>
                </a:solidFill>
                <a:latin typeface="Lora" panose="020B0604020202020204" charset="-52"/>
              </a:rPr>
              <a:t>качества высшего аграрного образования в Казахстане требует системного и инновационного подхода. </a:t>
            </a:r>
            <a:endParaRPr lang="ru-RU" sz="2700" b="1" dirty="0" smtClean="0">
              <a:solidFill>
                <a:srgbClr val="002060"/>
              </a:solidFill>
              <a:latin typeface="Lora" panose="020B0604020202020204" charset="-52"/>
            </a:endParaRPr>
          </a:p>
          <a:p>
            <a:pPr marL="457200" indent="-457200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Внедрение 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современных и адаптированных к мировым стандартам образовательных </a:t>
            </a: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программ</a:t>
            </a:r>
          </a:p>
          <a:p>
            <a:pPr marL="457200" indent="-457200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Развитие 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дуального </a:t>
            </a: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обучения</a:t>
            </a:r>
          </a:p>
          <a:p>
            <a:pPr marL="457200" indent="-457200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Тесное 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взаимодействие науки, образования и </a:t>
            </a: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агробизнеса</a:t>
            </a:r>
          </a:p>
          <a:p>
            <a:pPr marL="457200" indent="-457200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Активная </a:t>
            </a:r>
            <a:r>
              <a:rPr lang="ru-RU" sz="2700" dirty="0" err="1">
                <a:solidFill>
                  <a:srgbClr val="2A421A"/>
                </a:solidFill>
                <a:latin typeface="Lora" panose="020B0604020202020204" charset="-52"/>
              </a:rPr>
              <a:t>цифровизация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 учебного </a:t>
            </a: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процесса, которые 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позволяют формировать у студентов не только теоретические знания, но и практические компетенции, необходимые в условиях стремительно развивающейся аграрной отрасли. </a:t>
            </a:r>
            <a:endParaRPr lang="ru-RU" sz="2700" dirty="0" smtClean="0">
              <a:solidFill>
                <a:srgbClr val="2A421A"/>
              </a:solidFill>
              <a:latin typeface="Lora" panose="020B0604020202020204" charset="-52"/>
            </a:endParaRPr>
          </a:p>
          <a:p>
            <a:pPr algn="just">
              <a:lnSpc>
                <a:spcPts val="3200"/>
              </a:lnSpc>
            </a:pPr>
            <a:r>
              <a:rPr lang="ru-RU" sz="2700" dirty="0" smtClean="0">
                <a:solidFill>
                  <a:srgbClr val="2A421A"/>
                </a:solidFill>
                <a:latin typeface="Lora" panose="020B0604020202020204" charset="-52"/>
              </a:rPr>
              <a:t>Наряду 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с этим, важно работать над повышением привлекательности аграрных профессий для молодежи, создавая мотивационные механизмы через </a:t>
            </a:r>
            <a:r>
              <a:rPr lang="ru-RU" sz="2700" dirty="0" err="1">
                <a:solidFill>
                  <a:srgbClr val="2A421A"/>
                </a:solidFill>
                <a:latin typeface="Lora" panose="020B0604020202020204" charset="-52"/>
              </a:rPr>
              <a:t>грантовые</a:t>
            </a: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 программы, поддержку карьерного роста и социальные инициативы. </a:t>
            </a:r>
            <a:endParaRPr lang="ru-RU" sz="2700" dirty="0" smtClean="0">
              <a:solidFill>
                <a:srgbClr val="2A421A"/>
              </a:solidFill>
              <a:latin typeface="Lora" panose="020B0604020202020204" charset="-52"/>
            </a:endParaRPr>
          </a:p>
          <a:p>
            <a:pPr algn="just">
              <a:lnSpc>
                <a:spcPts val="3200"/>
              </a:lnSpc>
            </a:pPr>
            <a:r>
              <a:rPr lang="ru-RU" sz="2700" dirty="0">
                <a:solidFill>
                  <a:srgbClr val="2A421A"/>
                </a:solidFill>
                <a:latin typeface="Lora" panose="020B0604020202020204" charset="-52"/>
              </a:rPr>
              <a:t>	</a:t>
            </a:r>
            <a:r>
              <a:rPr lang="ru-RU" sz="2700" b="1" dirty="0" smtClean="0">
                <a:solidFill>
                  <a:srgbClr val="002060"/>
                </a:solidFill>
                <a:latin typeface="Lora" panose="020B0604020202020204" charset="-52"/>
              </a:rPr>
              <a:t>Комплексная </a:t>
            </a:r>
            <a:r>
              <a:rPr lang="ru-RU" sz="2700" b="1" dirty="0">
                <a:solidFill>
                  <a:srgbClr val="002060"/>
                </a:solidFill>
                <a:latin typeface="Lora" panose="020B0604020202020204" charset="-52"/>
              </a:rPr>
              <a:t>реализация этих мер будет способствовать подготовке высококвалифицированных специалистов, способных эффективно решать актуальные задачи агропромышленного комплекса страны.</a:t>
            </a:r>
          </a:p>
        </p:txBody>
      </p:sp>
    </p:spTree>
    <p:extLst>
      <p:ext uri="{BB962C8B-B14F-4D97-AF65-F5344CB8AC3E}">
        <p14:creationId xmlns:p14="http://schemas.microsoft.com/office/powerpoint/2010/main" val="388237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name="adj" fmla="val 376"/>
            </a:avLst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18" y="243840"/>
            <a:ext cx="14333395" cy="7901906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0" y="0"/>
            <a:ext cx="14669555" cy="8229600"/>
          </a:xfrm>
          <a:prstGeom prst="roundRect">
            <a:avLst>
              <a:gd name="adj" fmla="val 376"/>
            </a:avLst>
          </a:prstGeom>
          <a:solidFill>
            <a:srgbClr val="FFFFFF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433507" y="2516770"/>
            <a:ext cx="13511093" cy="2932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kk-KZ" sz="6600" b="1" dirty="0" smtClean="0">
                <a:solidFill>
                  <a:srgbClr val="233E32"/>
                </a:solidFill>
                <a:latin typeface="Sitka Small" panose="02000505000000020004" pitchFamily="2" charset="0"/>
                <a:ea typeface="Alice" pitchFamily="34" charset="-122"/>
                <a:cs typeface="Alice" pitchFamily="34" charset="-120"/>
              </a:rPr>
              <a:t>БЛАГОДАРЮ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kk-KZ" sz="6600" b="1" smtClean="0">
                <a:solidFill>
                  <a:srgbClr val="233E32"/>
                </a:solidFill>
                <a:latin typeface="Sitka Small" panose="02000505000000020004" pitchFamily="2" charset="0"/>
                <a:ea typeface="Alice" pitchFamily="34" charset="-122"/>
                <a:cs typeface="Alice" pitchFamily="34" charset="-120"/>
              </a:rPr>
              <a:t>ЗА ВНИМАНИЕ! </a:t>
            </a:r>
            <a:endParaRPr lang="en-US" sz="6600" b="1" dirty="0">
              <a:latin typeface="Sitka Small" panose="02000505000000020004" pitchFamily="2" charset="0"/>
            </a:endParaRPr>
          </a:p>
        </p:txBody>
      </p:sp>
      <p:pic>
        <p:nvPicPr>
          <p:cNvPr id="27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6" y="159986"/>
            <a:ext cx="1559858" cy="173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Горизонтальный свиток 27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11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7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595795"/>
          </a:xfrm>
          <a:prstGeom prst="roundRect">
            <a:avLst>
              <a:gd fmla="val 413" name="adj"/>
            </a:avLst>
          </a:prstGeom>
          <a:solidFill>
            <a:srgbClr val="FCFBF8"/>
          </a:solidFill>
          <a:ln/>
        </p:spPr>
      </p:sp>
      <p:pic>
        <p:nvPicPr>
          <p:cNvPr descr="preencoded.png"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25" y="243839"/>
            <a:ext cx="14350350" cy="783963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21025" y="0"/>
            <a:ext cx="14350350" cy="8083474"/>
          </a:xfrm>
          <a:prstGeom prst="roundRect">
            <a:avLst>
              <a:gd fmla="val 413" name="adj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3857144" y="420071"/>
            <a:ext cx="9915917" cy="1062633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ctr" indent="0" marL="0">
              <a:lnSpc>
                <a:spcPts val="5250"/>
              </a:lnSpc>
              <a:buNone/>
            </a:pPr>
            <a:r>
              <a:rPr b="1" dirty="0" lang="en-US" sz="42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Пути повышения качества высшего аграрного образования в Казахстане</a:t>
            </a:r>
            <a:endParaRPr b="1" dirty="0" lang="en-US" sz="4200"/>
          </a:p>
        </p:txBody>
      </p:sp>
      <p:sp>
        <p:nvSpPr>
          <p:cNvPr id="6" name="Text 3"/>
          <p:cNvSpPr/>
          <p:nvPr/>
        </p:nvSpPr>
        <p:spPr>
          <a:xfrm>
            <a:off x="7315200" y="2833107"/>
            <a:ext cx="6761099" cy="682704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650"/>
              </a:lnSpc>
              <a:buNone/>
            </a:pPr>
            <a:endParaRPr dirty="0" i="1" lang="en-US" sz="1650"/>
          </a:p>
        </p:txBody>
      </p:sp>
      <p:sp>
        <p:nvSpPr>
          <p:cNvPr id="7" name="Text 4"/>
          <p:cNvSpPr/>
          <p:nvPr/>
        </p:nvSpPr>
        <p:spPr>
          <a:xfrm>
            <a:off x="1042204" y="4579770"/>
            <a:ext cx="13034095" cy="1186230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just" indent="0" marL="0">
              <a:lnSpc>
                <a:spcPts val="2650"/>
              </a:lnSpc>
              <a:buNone/>
            </a:pPr>
            <a:r>
              <a:rPr dirty="0" lang="kk-KZ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       </a:t>
            </a:r>
            <a:r>
              <a:rPr dirty="0" err="1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Казахстан</a:t>
            </a:r>
            <a:r>
              <a:rPr dirty="0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— это не только богатые недра, но и бескрайние степи, плодородные земли, люди, которые веками кормили этот край. Именно село, аграрный труд, земля — это наше историческое основание, наш ресурс для будущего.</a:t>
            </a:r>
            <a:endParaRPr dirty="0" lang="en-US" sz="2000"/>
          </a:p>
        </p:txBody>
      </p:sp>
      <p:sp>
        <p:nvSpPr>
          <p:cNvPr id="8" name="Text 5"/>
          <p:cNvSpPr/>
          <p:nvPr/>
        </p:nvSpPr>
        <p:spPr>
          <a:xfrm>
            <a:off x="1042204" y="6059816"/>
            <a:ext cx="12961848" cy="1452305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just" indent="0" marL="0">
              <a:lnSpc>
                <a:spcPts val="2650"/>
              </a:lnSpc>
              <a:buNone/>
            </a:pPr>
            <a:r>
              <a:rPr dirty="0" lang="kk-KZ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        </a:t>
            </a:r>
            <a:r>
              <a:rPr dirty="0" err="1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Качественное</a:t>
            </a:r>
            <a:r>
              <a:rPr dirty="0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образование играет ключевую роль в развитии любого государства, особенно в таких стратегически важных отраслях, как сельское хозяйство. Казахстан, обладая огромным аграрным потенциалом, нуждается в высококвалифицированных кадрах, способных внедрять </a:t>
            </a:r>
            <a:r>
              <a:rPr dirty="0" err="1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инновационные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err="1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технологии</a:t>
            </a:r>
            <a:r>
              <a:rPr dirty="0" lang="ru-RU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и использовать современную технику.</a:t>
            </a:r>
            <a:endParaRPr dirty="0" lang="en-US" sz="200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175760" y="2158796"/>
            <a:ext cx="10021134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eaLnBrk="0" fontAlgn="base" hangingPunct="0" lvl="0">
              <a:spcBef>
                <a:spcPct val="0"/>
              </a:spcBef>
              <a:spcAft>
                <a:spcPct val="0"/>
              </a:spcAft>
            </a:pPr>
            <a:r>
              <a:rPr altLang="ru-RU" b="1" dirty="0" lang="ru-RU">
                <a:latin charset="-52" panose="020B0604020202020204" typeface="Lora"/>
              </a:rPr>
              <a:t>«Развитие аграрной науки и подготовка квалифицированных кадров являются необходимыми условиями для модернизации агропромышленного комплекса страны.»</a:t>
            </a: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</a:pPr>
            <a:r>
              <a:rPr altLang="ru-RU" b="1" dirty="0" lang="ru-RU">
                <a:latin charset="-52" panose="020B0604020202020204" typeface="Lora"/>
              </a:rPr>
              <a:t>   </a:t>
            </a:r>
            <a:r>
              <a:rPr altLang="ru-RU" dirty="0" i="1" lang="ru-RU" smtClean="0">
                <a:latin charset="-52" panose="020B0604020202020204" typeface="Lora"/>
              </a:rPr>
              <a:t>(Выступление </a:t>
            </a:r>
            <a:r>
              <a:rPr altLang="ru-RU" dirty="0" i="1" lang="ru-RU">
                <a:latin charset="-52" panose="020B0604020202020204" typeface="Lora"/>
              </a:rPr>
              <a:t>на совещании по вопросам АПК, 2023 г</a:t>
            </a:r>
            <a:r>
              <a:rPr altLang="ru-RU" dirty="0" i="1" lang="ru-RU" smtClean="0">
                <a:latin charset="-52" panose="020B0604020202020204" typeface="Lora"/>
              </a:rPr>
              <a:t>.)</a:t>
            </a:r>
            <a:endParaRPr altLang="ru-RU" dirty="0" i="1" lang="ru-RU">
              <a:latin charset="-52" panose="020B0604020202020204" typeface="Lora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altLang="ru-RU" b="1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-52" panose="020B0604020202020204" typeface="Lora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altLang="ru-RU" b="1" baseline="0" cap="none" dirty="0" i="0" kumimoji="0" lang="ru-RU" normalizeH="0" smtClean="0" strike="noStrike" sz="1800" u="none">
                <a:ln>
                  <a:noFill/>
                </a:ln>
                <a:solidFill>
                  <a:schemeClr val="tx1"/>
                </a:solidFill>
                <a:effectLst/>
                <a:latin charset="-52" panose="020B0604020202020204" typeface="Lora"/>
              </a:rPr>
              <a:t>«Особое внимание следует уделить техническому, инженерному и аграрному образованию — этим направлениям будущего Казахстана.»</a:t>
            </a:r>
            <a:r>
              <a:rPr altLang="ru-RU" b="0" baseline="0" cap="none" dirty="0" i="0" kumimoji="0" lang="ru-RU" normalizeH="0" smtClean="0" strike="noStrike" sz="1800" u="none">
                <a:ln>
                  <a:noFill/>
                </a:ln>
                <a:solidFill>
                  <a:schemeClr val="tx1"/>
                </a:solidFill>
                <a:effectLst/>
                <a:latin charset="-52" panose="020B0604020202020204" typeface="Lora"/>
              </a:rPr>
              <a:t/>
            </a:r>
            <a:br>
              <a:rPr altLang="ru-RU" b="0" baseline="0" cap="none" dirty="0" i="0" kumimoji="0" lang="ru-RU" normalizeH="0" smtClean="0" strike="noStrike" sz="1800" u="none">
                <a:ln>
                  <a:noFill/>
                </a:ln>
                <a:solidFill>
                  <a:schemeClr val="tx1"/>
                </a:solidFill>
                <a:effectLst/>
                <a:latin charset="-52" panose="020B0604020202020204" typeface="Lora"/>
              </a:rPr>
            </a:br>
            <a:r>
              <a:rPr altLang="ru-RU" b="0" baseline="0" cap="none" dirty="0" i="1" kumimoji="0" lang="ru-RU" normalizeH="0" smtClean="0" strike="noStrike" sz="1800" u="none">
                <a:ln>
                  <a:noFill/>
                </a:ln>
                <a:solidFill>
                  <a:schemeClr val="tx1"/>
                </a:solidFill>
                <a:effectLst/>
                <a:latin charset="-52" panose="020B0604020202020204" typeface="Lora"/>
              </a:rPr>
              <a:t>(Послание Президента, 2023 г.)</a:t>
            </a:r>
            <a:endParaRPr altLang="ru-RU"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-52" panose="020B0604020202020204" typeface="Lora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204" y="452711"/>
            <a:ext cx="1323810" cy="13238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b="107"/>
          <a:stretch/>
        </p:blipFill>
        <p:spPr>
          <a:xfrm>
            <a:off x="1704109" y="2020297"/>
            <a:ext cx="1475793" cy="153645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11316" y="3562738"/>
            <a:ext cx="2709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b="1" dirty="0" lang="ru-RU" smtClean="0" sz="1200">
                <a:latin charset="-52" panose="020B0604020202020204" typeface="Lora"/>
              </a:rPr>
              <a:t>Президент Республики Казахстан</a:t>
            </a:r>
          </a:p>
          <a:p>
            <a:pPr algn="ctr"/>
            <a:r>
              <a:rPr b="1" dirty="0" lang="kk-KZ" smtClean="0" sz="1200">
                <a:latin charset="-52" panose="020B0604020202020204" typeface="Lora"/>
              </a:rPr>
              <a:t>Токаев К.-Ж.К.</a:t>
            </a:r>
            <a:endParaRPr b="1" dirty="0" lang="ru-RU" sz="1200">
              <a:latin charset="-52" panose="020B0604020202020204" typeface="Lora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13773061" y="7721742"/>
            <a:ext cx="698314" cy="36173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kk-KZ" smtClean="0">
                <a:solidFill>
                  <a:schemeClr val="tx1"/>
                </a:solidFill>
              </a:rPr>
              <a:t>2</a:t>
            </a:r>
            <a:endParaRPr b="1" dirty="0"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66804"/>
          </a:xfrm>
          <a:prstGeom prst="roundRect">
            <a:avLst>
              <a:gd name="adj" fmla="val 315"/>
            </a:avLst>
          </a:prstGeom>
          <a:solidFill>
            <a:srgbClr val="FCFBF8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07" y="262075"/>
            <a:ext cx="14107441" cy="7960957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433507" y="243840"/>
            <a:ext cx="14107441" cy="7979192"/>
          </a:xfrm>
          <a:prstGeom prst="roundRect">
            <a:avLst>
              <a:gd name="adj" fmla="val 315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2544425" y="451296"/>
            <a:ext cx="9541550" cy="509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Аграрный сектор — основа </a:t>
            </a:r>
            <a:r>
              <a:rPr lang="en-US" sz="3200" b="1" dirty="0" err="1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устойчивого</a:t>
            </a:r>
            <a:r>
              <a:rPr lang="en-US" sz="32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</a:t>
            </a:r>
            <a:r>
              <a:rPr lang="en-US" sz="3200" b="1" dirty="0" err="1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развития</a:t>
            </a:r>
            <a:r>
              <a:rPr lang="kk-KZ" sz="3200" b="1" dirty="0" smtClean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Казахстана</a:t>
            </a:r>
            <a:endParaRPr lang="en-US" sz="3200" b="1" dirty="0"/>
          </a:p>
        </p:txBody>
      </p:sp>
      <p:sp>
        <p:nvSpPr>
          <p:cNvPr id="6" name="Text 3"/>
          <p:cNvSpPr/>
          <p:nvPr/>
        </p:nvSpPr>
        <p:spPr>
          <a:xfrm>
            <a:off x="1004530" y="1712000"/>
            <a:ext cx="6111716" cy="538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200"/>
              </a:lnSpc>
              <a:buNone/>
            </a:pPr>
            <a:r>
              <a:rPr lang="en-US" sz="42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4.5%</a:t>
            </a:r>
            <a:endParaRPr lang="en-US" sz="4200" dirty="0"/>
          </a:p>
        </p:txBody>
      </p:sp>
      <p:sp>
        <p:nvSpPr>
          <p:cNvPr id="7" name="Text 4"/>
          <p:cNvSpPr/>
          <p:nvPr/>
        </p:nvSpPr>
        <p:spPr>
          <a:xfrm>
            <a:off x="3040737" y="2454235"/>
            <a:ext cx="2039303" cy="254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Вклад в ВВП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004530" y="2872264"/>
            <a:ext cx="5853470" cy="407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Доля сельского хозяйства в ВВП Казахстана в 2023 году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004530" y="3704153"/>
            <a:ext cx="6111716" cy="538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200"/>
              </a:lnSpc>
              <a:buNone/>
            </a:pPr>
            <a:r>
              <a:rPr lang="en-US" sz="4200" dirty="0" smtClean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1.2</a:t>
            </a:r>
            <a:r>
              <a:rPr lang="en-US" sz="3600" dirty="0" smtClean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M</a:t>
            </a:r>
            <a:r>
              <a:rPr lang="kk-KZ" sz="3600" dirty="0" smtClean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 человека</a:t>
            </a:r>
            <a:endParaRPr lang="en-US" sz="4200" dirty="0"/>
          </a:p>
        </p:txBody>
      </p:sp>
      <p:sp>
        <p:nvSpPr>
          <p:cNvPr id="10" name="Text 7"/>
          <p:cNvSpPr/>
          <p:nvPr/>
        </p:nvSpPr>
        <p:spPr>
          <a:xfrm>
            <a:off x="3040737" y="4446389"/>
            <a:ext cx="2039303" cy="254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Занятость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004530" y="4864418"/>
            <a:ext cx="6111716" cy="634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Количество людей, работающих в </a:t>
            </a:r>
            <a:r>
              <a:rPr lang="en-US" sz="160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сельском</a:t>
            </a: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16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хозяйстве</a:t>
            </a:r>
            <a:endParaRPr lang="kk-KZ" sz="1600" dirty="0" smtClean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 marL="0" indent="0" algn="ctr">
              <a:lnSpc>
                <a:spcPts val="2050"/>
              </a:lnSpc>
              <a:buNone/>
            </a:pPr>
            <a:r>
              <a:rPr lang="en-US" sz="16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(15% </a:t>
            </a:r>
            <a:r>
              <a:rPr lang="en-US" sz="160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трудоспособного</a:t>
            </a: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16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населения</a:t>
            </a:r>
            <a:r>
              <a:rPr lang="kk-KZ" sz="16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страны</a:t>
            </a:r>
            <a:r>
              <a:rPr lang="en-US" sz="16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)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004530" y="5957292"/>
            <a:ext cx="6111716" cy="538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200"/>
              </a:lnSpc>
              <a:buNone/>
            </a:pPr>
            <a:r>
              <a:rPr lang="en-US" sz="42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70%</a:t>
            </a:r>
            <a:endParaRPr lang="en-US" sz="4200" dirty="0"/>
          </a:p>
        </p:txBody>
      </p:sp>
      <p:sp>
        <p:nvSpPr>
          <p:cNvPr id="13" name="Text 10"/>
          <p:cNvSpPr/>
          <p:nvPr/>
        </p:nvSpPr>
        <p:spPr>
          <a:xfrm>
            <a:off x="3040737" y="6699528"/>
            <a:ext cx="2039303" cy="254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Территория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1004530" y="7117556"/>
            <a:ext cx="5853470" cy="613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Доля сельскохозяйственных угодий от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общей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endParaRPr lang="kk-KZ" dirty="0" smtClean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 marL="0" indent="0" algn="ctr">
              <a:lnSpc>
                <a:spcPts val="2050"/>
              </a:lnSpc>
              <a:buNone/>
            </a:pP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площади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страны</a:t>
            </a:r>
            <a:endParaRPr lang="en-US" dirty="0"/>
          </a:p>
        </p:txBody>
      </p:sp>
      <p:sp>
        <p:nvSpPr>
          <p:cNvPr id="15" name="Text 12"/>
          <p:cNvSpPr/>
          <p:nvPr/>
        </p:nvSpPr>
        <p:spPr>
          <a:xfrm>
            <a:off x="7521772" y="1073160"/>
            <a:ext cx="6675121" cy="1952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kk-KZ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</a:t>
            </a:r>
            <a:r>
              <a:rPr lang="en-US" sz="22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Аграрный</a:t>
            </a:r>
            <a:r>
              <a:rPr lang="en-US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сектор играет ключевую роль в экономическом развитии Казахстана, обеспечивая продовольственную безопасность, занятость населения и экспортный потенциал. </a:t>
            </a:r>
            <a:r>
              <a:rPr lang="kk-KZ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Например: </a:t>
            </a:r>
            <a:r>
              <a:rPr lang="en-US" sz="22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Казахстан</a:t>
            </a:r>
            <a:r>
              <a:rPr lang="en-US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является крупнейшим экспортером пшеницы и муки в Центральной Азии.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7521772" y="4603023"/>
            <a:ext cx="6675121" cy="20799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kk-KZ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  </a:t>
            </a:r>
            <a:r>
              <a:rPr lang="en-US" sz="22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Однако</a:t>
            </a:r>
            <a:r>
              <a:rPr lang="en-US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 условиях глобальных вызовов — изменения климата, нехватки водных ресурсов, снижения плодородия почв — традиционные </a:t>
            </a:r>
            <a:r>
              <a:rPr lang="en-US" sz="220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подходы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kk-KZ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 сельском хозяйстве </a:t>
            </a:r>
            <a:r>
              <a:rPr lang="en-US" sz="22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становятся</a:t>
            </a:r>
            <a:r>
              <a:rPr lang="en-US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недостаточными. </a:t>
            </a:r>
            <a:r>
              <a:rPr lang="en-US" sz="220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Сегодня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нужны</a:t>
            </a:r>
            <a:r>
              <a:rPr lang="en-US" sz="22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2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инновации, устойчивые технологии и грамотные кадры.</a:t>
            </a:r>
            <a:endParaRPr lang="en-US" sz="2200" dirty="0"/>
          </a:p>
        </p:txBody>
      </p:sp>
      <p:pic>
        <p:nvPicPr>
          <p:cNvPr id="17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3" y="103872"/>
            <a:ext cx="154225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Горизонтальный свиток 17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35714" y="-29493"/>
            <a:ext cx="14630400" cy="8229599"/>
          </a:xfrm>
          <a:prstGeom prst="roundRect">
            <a:avLst>
              <a:gd name="adj" fmla="val 413"/>
            </a:avLst>
          </a:prstGeom>
          <a:solidFill>
            <a:srgbClr val="FCFBF8"/>
          </a:solidFill>
          <a:ln/>
        </p:spPr>
      </p:sp>
      <p:sp>
        <p:nvSpPr>
          <p:cNvPr id="3" name="Text 1"/>
          <p:cNvSpPr/>
          <p:nvPr/>
        </p:nvSpPr>
        <p:spPr>
          <a:xfrm>
            <a:off x="88864" y="3243560"/>
            <a:ext cx="14312935" cy="9571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250"/>
              </a:lnSpc>
              <a:buNone/>
            </a:pPr>
            <a:r>
              <a:rPr lang="en-US" sz="42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Роль образования в модернизации аграрной отрасли</a:t>
            </a:r>
            <a:endParaRPr lang="en-US" sz="4200" b="1" dirty="0"/>
          </a:p>
        </p:txBody>
      </p:sp>
      <p:sp>
        <p:nvSpPr>
          <p:cNvPr id="6" name="Text 3"/>
          <p:cNvSpPr/>
          <p:nvPr/>
        </p:nvSpPr>
        <p:spPr>
          <a:xfrm>
            <a:off x="1204573" y="5010372"/>
            <a:ext cx="2827377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Качественное образование</a:t>
            </a:r>
            <a:endParaRPr lang="en-US" sz="2100" b="1" dirty="0">
              <a:solidFill>
                <a:srgbClr val="0070C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549940" y="5629568"/>
            <a:ext cx="2827377" cy="6827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Основа инноваций и </a:t>
            </a:r>
            <a:r>
              <a:rPr lang="en-US" sz="165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прогресса</a:t>
            </a:r>
            <a:r>
              <a:rPr lang="ru-RU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в отрасли с/х</a:t>
            </a:r>
            <a:endParaRPr lang="en-US" sz="1650" dirty="0"/>
          </a:p>
        </p:txBody>
      </p:sp>
      <p:sp>
        <p:nvSpPr>
          <p:cNvPr id="10" name="Text 6"/>
          <p:cNvSpPr/>
          <p:nvPr/>
        </p:nvSpPr>
        <p:spPr>
          <a:xfrm>
            <a:off x="4351990" y="5083238"/>
            <a:ext cx="2827496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Цифровые технологии</a:t>
            </a:r>
            <a:endParaRPr lang="en-US" sz="2100" b="1" dirty="0">
              <a:solidFill>
                <a:srgbClr val="0070C0"/>
              </a:solidFill>
            </a:endParaRPr>
          </a:p>
        </p:txBody>
      </p:sp>
      <p:sp>
        <p:nvSpPr>
          <p:cNvPr id="11" name="Text 7"/>
          <p:cNvSpPr/>
          <p:nvPr/>
        </p:nvSpPr>
        <p:spPr>
          <a:xfrm>
            <a:off x="3697357" y="5808407"/>
            <a:ext cx="3457823" cy="996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Точное </a:t>
            </a:r>
            <a:r>
              <a:rPr lang="en-US" sz="165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земледелие</a:t>
            </a: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endParaRPr lang="en-US" sz="1650" dirty="0" smtClean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 marL="0" indent="0" algn="ctr">
              <a:buNone/>
            </a:pPr>
            <a:r>
              <a:rPr lang="en-US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 </a:t>
            </a:r>
            <a:r>
              <a:rPr lang="kk-KZ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цифровизация управления сельским хозяйством </a:t>
            </a:r>
          </a:p>
          <a:p>
            <a:pPr marL="0" indent="0" algn="ctr">
              <a:buNone/>
            </a:pPr>
            <a:r>
              <a:rPr lang="kk-KZ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на основе ИИ</a:t>
            </a:r>
            <a:endParaRPr lang="en-US" sz="165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526" y="4263612"/>
            <a:ext cx="533400" cy="5334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499526" y="5083238"/>
            <a:ext cx="2817971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Практические навыки</a:t>
            </a:r>
            <a:endParaRPr lang="en-US" sz="2100" b="1" dirty="0">
              <a:solidFill>
                <a:srgbClr val="0070C0"/>
              </a:solidFill>
            </a:endParaRPr>
          </a:p>
        </p:txBody>
      </p:sp>
      <p:sp>
        <p:nvSpPr>
          <p:cNvPr id="14" name="Text 9"/>
          <p:cNvSpPr/>
          <p:nvPr/>
        </p:nvSpPr>
        <p:spPr>
          <a:xfrm>
            <a:off x="7331763" y="5416613"/>
            <a:ext cx="2827377" cy="1326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Связь теории с </a:t>
            </a:r>
            <a:r>
              <a:rPr lang="en-US" sz="165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производством</a:t>
            </a:r>
            <a:r>
              <a:rPr lang="ru-RU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, в первую</a:t>
            </a:r>
          </a:p>
          <a:p>
            <a:pPr marL="0" indent="0" algn="ctr">
              <a:lnSpc>
                <a:spcPts val="2650"/>
              </a:lnSpc>
              <a:buNone/>
            </a:pPr>
            <a:r>
              <a:rPr lang="ru-RU" sz="1650" dirty="0" smtClean="0">
                <a:solidFill>
                  <a:srgbClr val="2C2821"/>
                </a:solidFill>
                <a:latin typeface="Lora" pitchFamily="34" charset="0"/>
              </a:rPr>
              <a:t>очередь на основе дуального обучения</a:t>
            </a:r>
            <a:endParaRPr lang="en-US" sz="1650" dirty="0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6943" y="4263612"/>
            <a:ext cx="533400" cy="53340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0622637" y="5083238"/>
            <a:ext cx="2667238" cy="333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Устойчивое развитие</a:t>
            </a:r>
            <a:endParaRPr lang="en-US" sz="2100" b="1" dirty="0">
              <a:solidFill>
                <a:srgbClr val="0070C0"/>
              </a:solidFill>
            </a:endParaRPr>
          </a:p>
        </p:txBody>
      </p:sp>
      <p:sp>
        <p:nvSpPr>
          <p:cNvPr id="17" name="Text 11"/>
          <p:cNvSpPr/>
          <p:nvPr/>
        </p:nvSpPr>
        <p:spPr>
          <a:xfrm>
            <a:off x="10622637" y="5475032"/>
            <a:ext cx="2827496" cy="1046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Экологические подходы в </a:t>
            </a:r>
            <a:r>
              <a:rPr lang="en-US" sz="165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сельском</a:t>
            </a:r>
            <a:r>
              <a:rPr lang="en-US" sz="16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165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хозяйстве</a:t>
            </a:r>
            <a:r>
              <a:rPr lang="ru-RU" sz="165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через</a:t>
            </a:r>
          </a:p>
          <a:p>
            <a:pPr marL="0" indent="0" algn="ctr">
              <a:lnSpc>
                <a:spcPts val="2650"/>
              </a:lnSpc>
              <a:buNone/>
            </a:pPr>
            <a:r>
              <a:rPr lang="ru-RU" sz="1650" dirty="0" smtClean="0">
                <a:solidFill>
                  <a:srgbClr val="2C2821"/>
                </a:solidFill>
                <a:latin typeface="Lora" pitchFamily="34" charset="0"/>
              </a:rPr>
              <a:t>развитие зеленых навыков</a:t>
            </a:r>
            <a:endParaRPr lang="en-US" sz="1650" dirty="0"/>
          </a:p>
        </p:txBody>
      </p:sp>
      <p:sp>
        <p:nvSpPr>
          <p:cNvPr id="19" name="Text 13"/>
          <p:cNvSpPr/>
          <p:nvPr/>
        </p:nvSpPr>
        <p:spPr>
          <a:xfrm>
            <a:off x="611032" y="6920628"/>
            <a:ext cx="13790768" cy="1024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kk-KZ" sz="2000" b="1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 </a:t>
            </a:r>
            <a:r>
              <a:rPr lang="en-US" sz="2000" b="1" dirty="0" smtClean="0">
                <a:solidFill>
                  <a:srgbClr val="0070C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КАЧЕСТВЕННОЕ ОБРАЗОВАНИЕ 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— </a:t>
            </a:r>
            <a:r>
              <a:rPr lang="en-US" sz="20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это не просто знание, это способность применять знания на практике, адаптироваться к переменам, внедрять инновации. Особенно это актуально для сельского хозяйства, где требуется интеграция науки, цифровых решений и экологических подходов.</a:t>
            </a:r>
            <a:endParaRPr lang="en-US" sz="20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457" y="4186176"/>
            <a:ext cx="530398" cy="53039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7872" y="4186176"/>
            <a:ext cx="530398" cy="530398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1855694" y="438734"/>
            <a:ext cx="12546106" cy="24068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00"/>
              </a:lnSpc>
            </a:pPr>
            <a:r>
              <a:rPr lang="kk-KZ" sz="2000" b="1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 </a:t>
            </a:r>
            <a:r>
              <a:rPr lang="en-US" sz="2000" b="1" dirty="0" smtClean="0">
                <a:solidFill>
                  <a:srgbClr val="0070C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АГРАРНЫЙ СЕКТОР 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— </a:t>
            </a:r>
            <a:r>
              <a:rPr lang="en-US" sz="20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это не просто основа экономики Казахстана, но и ключевой элемент устойчивого развития страны. Без хорошо подготовленных специалистов, владеющих современными технологиями, невозможно повысить производительность, внедрять передовые методы земледелия и </a:t>
            </a:r>
            <a:r>
              <a:rPr lang="en-US" sz="20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животноводства</a:t>
            </a: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(</a:t>
            </a:r>
            <a:r>
              <a:rPr lang="ru-RU" sz="2000" b="1" dirty="0" smtClean="0"/>
              <a:t>«</a:t>
            </a:r>
            <a:r>
              <a:rPr lang="ru-RU" sz="2000" b="1" dirty="0"/>
              <a:t>Наша цель — в течение пяти лет увеличить продуктивность сельского хозяйства в 2,5 раза. Это возможно за счёт </a:t>
            </a:r>
            <a:r>
              <a:rPr lang="ru-RU" sz="2000" b="1" dirty="0" err="1"/>
              <a:t>цифровизации</a:t>
            </a:r>
            <a:r>
              <a:rPr lang="ru-RU" sz="2000" b="1" dirty="0"/>
              <a:t>, внедрения новых технологий и повышения эффективности аграрной науки.»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— </a:t>
            </a:r>
            <a:r>
              <a:rPr lang="ru-RU" sz="2000" i="1" dirty="0" err="1"/>
              <a:t>Касым-Жомарт</a:t>
            </a:r>
            <a:r>
              <a:rPr lang="ru-RU" sz="2000" i="1" dirty="0"/>
              <a:t> Токаев, Послание народу Казахстана от 1 сентября 2020 года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.</a:t>
            </a: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)</a:t>
            </a:r>
            <a:endParaRPr lang="kk-KZ" sz="2000" dirty="0">
              <a:solidFill>
                <a:srgbClr val="2C2821"/>
              </a:solidFill>
              <a:latin typeface="Lora" pitchFamily="34" charset="0"/>
              <a:ea typeface="Lora" pitchFamily="34" charset="-122"/>
              <a:cs typeface="Lora" pitchFamily="34" charset="-120"/>
            </a:endParaRPr>
          </a:p>
          <a:p>
            <a:pPr>
              <a:lnSpc>
                <a:spcPts val="2800"/>
              </a:lnSpc>
            </a:pPr>
            <a:endParaRPr lang="kk-KZ" sz="2000" dirty="0" smtClean="0">
              <a:solidFill>
                <a:srgbClr val="2C2821"/>
              </a:solidFill>
              <a:latin typeface="Lora" pitchFamily="34" charset="0"/>
            </a:endParaRPr>
          </a:p>
          <a:p>
            <a:pPr>
              <a:lnSpc>
                <a:spcPts val="2800"/>
              </a:lnSpc>
            </a:pPr>
            <a:endParaRPr lang="en-US" sz="2000" dirty="0"/>
          </a:p>
        </p:txBody>
      </p:sp>
      <p:pic>
        <p:nvPicPr>
          <p:cNvPr id="23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4" y="366607"/>
            <a:ext cx="154225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Горизонтальный свиток 23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80615"/>
          </a:xfrm>
          <a:prstGeom prst="roundRect">
            <a:avLst>
              <a:gd name="adj" fmla="val 308"/>
            </a:avLst>
          </a:prstGeom>
          <a:solidFill>
            <a:srgbClr val="FCFBF8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07" y="243840"/>
            <a:ext cx="14008050" cy="7918926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54224" y="-26380"/>
            <a:ext cx="14509376" cy="8229601"/>
          </a:xfrm>
          <a:prstGeom prst="roundRect">
            <a:avLst>
              <a:gd name="adj" fmla="val 308"/>
            </a:avLst>
          </a:prstGeom>
          <a:solidFill>
            <a:srgbClr val="FCFBF8">
              <a:alpha val="85000"/>
            </a:srgbClr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5" name="Text 2"/>
          <p:cNvSpPr/>
          <p:nvPr/>
        </p:nvSpPr>
        <p:spPr>
          <a:xfrm>
            <a:off x="2205318" y="377662"/>
            <a:ext cx="7885348" cy="498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Современные проблемы аграрного образования</a:t>
            </a:r>
            <a:endParaRPr lang="en-US" sz="3100" b="1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428" y="1754159"/>
            <a:ext cx="912492" cy="109501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281224" y="1870536"/>
            <a:ext cx="3237667" cy="249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kk-KZ" b="1" dirty="0" smtClean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Не все </a:t>
            </a:r>
            <a:r>
              <a:rPr lang="en-US" b="1" dirty="0" err="1" smtClean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программы</a:t>
            </a:r>
            <a:r>
              <a:rPr lang="ru-RU" b="1" dirty="0" smtClean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 актуализированы</a:t>
            </a:r>
            <a:endParaRPr lang="en-US" b="1" dirty="0">
              <a:solidFill>
                <a:srgbClr val="C00000"/>
              </a:solidFill>
              <a:latin typeface="Lora" panose="020B0604020202020204" charset="-52"/>
            </a:endParaRPr>
          </a:p>
        </p:txBody>
      </p:sp>
      <p:sp>
        <p:nvSpPr>
          <p:cNvPr id="8" name="Text 4"/>
          <p:cNvSpPr/>
          <p:nvPr/>
        </p:nvSpPr>
        <p:spPr>
          <a:xfrm>
            <a:off x="2281224" y="2215341"/>
            <a:ext cx="11610023" cy="570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Несоответствие учебных программ требованиям современного </a:t>
            </a:r>
            <a:r>
              <a:rPr lang="en-US" dirty="0" err="1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рынка</a:t>
            </a: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труда</a:t>
            </a:r>
            <a:r>
              <a:rPr lang="kk-KZ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,</a:t>
            </a:r>
            <a:r>
              <a:rPr lang="en-US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технологическим</a:t>
            </a: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endParaRPr lang="kk-KZ" dirty="0" smtClean="0">
              <a:solidFill>
                <a:srgbClr val="2C2821"/>
              </a:solidFill>
              <a:latin typeface="Lora" panose="020B0604020202020204" charset="-52"/>
              <a:ea typeface="Lora" pitchFamily="34" charset="-122"/>
              <a:cs typeface="Lora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dirty="0" err="1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инновациям</a:t>
            </a:r>
            <a:r>
              <a:rPr lang="kk-KZ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и применения современной техники и оборудования</a:t>
            </a:r>
            <a:endParaRPr lang="en-US" dirty="0">
              <a:latin typeface="Lora" panose="020B0604020202020204" charset="-52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428" y="2711302"/>
            <a:ext cx="912492" cy="109501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81224" y="2870727"/>
            <a:ext cx="2963942" cy="249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Слабая связь науки и практики</a:t>
            </a:r>
            <a:endParaRPr lang="en-US" b="1" dirty="0">
              <a:solidFill>
                <a:srgbClr val="C00000"/>
              </a:solidFill>
              <a:latin typeface="Lora" panose="020B0604020202020204" charset="-52"/>
            </a:endParaRPr>
          </a:p>
        </p:txBody>
      </p:sp>
      <p:sp>
        <p:nvSpPr>
          <p:cNvPr id="11" name="Text 6"/>
          <p:cNvSpPr/>
          <p:nvPr/>
        </p:nvSpPr>
        <p:spPr>
          <a:xfrm>
            <a:off x="2281224" y="3215532"/>
            <a:ext cx="11610023" cy="255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Недостаточная интеграция научных исследований с практическим обучением и </a:t>
            </a:r>
            <a:r>
              <a:rPr lang="ru-RU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самим </a:t>
            </a:r>
            <a:r>
              <a:rPr lang="en-US" dirty="0" err="1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производством</a:t>
            </a:r>
            <a:endParaRPr lang="en-US" dirty="0">
              <a:latin typeface="Lora" panose="020B0604020202020204" charset="-52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4428" y="3668445"/>
            <a:ext cx="912492" cy="109501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281224" y="3784823"/>
            <a:ext cx="2817852" cy="249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Ограниченная цифровизация</a:t>
            </a:r>
            <a:endParaRPr lang="en-US" b="1" dirty="0">
              <a:solidFill>
                <a:srgbClr val="C00000"/>
              </a:solidFill>
              <a:latin typeface="Lora" panose="020B0604020202020204" charset="-52"/>
            </a:endParaRPr>
          </a:p>
        </p:txBody>
      </p:sp>
      <p:sp>
        <p:nvSpPr>
          <p:cNvPr id="14" name="Text 8"/>
          <p:cNvSpPr/>
          <p:nvPr/>
        </p:nvSpPr>
        <p:spPr>
          <a:xfrm>
            <a:off x="2281224" y="4129628"/>
            <a:ext cx="11610023" cy="255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Недостаточное использование цифровых технологий в учебном процессе</a:t>
            </a:r>
            <a:endParaRPr lang="en-US" dirty="0">
              <a:latin typeface="Lora" panose="020B0604020202020204" charset="-52"/>
            </a:endParaRPr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4428" y="4625589"/>
            <a:ext cx="912492" cy="1095017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2281224" y="4741967"/>
            <a:ext cx="2805589" cy="249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Низкая мотивация молодежи</a:t>
            </a:r>
            <a:endParaRPr lang="en-US" b="1" dirty="0">
              <a:solidFill>
                <a:srgbClr val="C00000"/>
              </a:solidFill>
              <a:latin typeface="Lora" panose="020B0604020202020204" charset="-52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2281224" y="5086772"/>
            <a:ext cx="11610023" cy="255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Отток молодёжи из сёл и сельхозвузов, </a:t>
            </a:r>
            <a:r>
              <a:rPr lang="kk-KZ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низкий статус</a:t>
            </a:r>
            <a:r>
              <a:rPr lang="en-US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аграрных профессий</a:t>
            </a:r>
            <a:endParaRPr lang="en-US" dirty="0">
              <a:latin typeface="Lora" panose="020B0604020202020204" charset="-52"/>
            </a:endParaRPr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4428" y="5582732"/>
            <a:ext cx="912492" cy="1095017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2281224" y="5699110"/>
            <a:ext cx="2514957" cy="249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C00000"/>
                </a:solidFill>
                <a:latin typeface="Lora" panose="020B0604020202020204" charset="-52"/>
                <a:ea typeface="Alice" pitchFamily="34" charset="-122"/>
                <a:cs typeface="Alice" pitchFamily="34" charset="-120"/>
              </a:rPr>
              <a:t>Слабая материальная база</a:t>
            </a:r>
            <a:endParaRPr lang="en-US" b="1" dirty="0">
              <a:solidFill>
                <a:srgbClr val="C00000"/>
              </a:solidFill>
              <a:latin typeface="Lora" panose="020B0604020202020204" charset="-52"/>
            </a:endParaRPr>
          </a:p>
        </p:txBody>
      </p:sp>
      <p:sp>
        <p:nvSpPr>
          <p:cNvPr id="20" name="Text 12"/>
          <p:cNvSpPr/>
          <p:nvPr/>
        </p:nvSpPr>
        <p:spPr>
          <a:xfrm>
            <a:off x="2281224" y="6043915"/>
            <a:ext cx="11610023" cy="255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 err="1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Недостаточная</a:t>
            </a:r>
            <a:r>
              <a:rPr lang="ru-RU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, а порой устаревшая</a:t>
            </a:r>
            <a:r>
              <a:rPr lang="en-US" dirty="0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материально-техническая </a:t>
            </a:r>
            <a:r>
              <a:rPr lang="en-US" dirty="0" err="1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база</a:t>
            </a:r>
            <a:r>
              <a:rPr lang="en-US" dirty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 </a:t>
            </a:r>
            <a:r>
              <a:rPr lang="en-US" dirty="0" err="1" smtClean="0">
                <a:solidFill>
                  <a:srgbClr val="2C2821"/>
                </a:solidFill>
                <a:latin typeface="Lora" panose="020B0604020202020204" charset="-52"/>
                <a:ea typeface="Lora" pitchFamily="34" charset="-122"/>
                <a:cs typeface="Lora" pitchFamily="34" charset="-120"/>
              </a:rPr>
              <a:t>вузов</a:t>
            </a:r>
            <a:endParaRPr lang="en-US" dirty="0">
              <a:latin typeface="Lora" panose="020B0604020202020204" charset="-52"/>
            </a:endParaRPr>
          </a:p>
        </p:txBody>
      </p:sp>
      <p:sp>
        <p:nvSpPr>
          <p:cNvPr id="21" name="Text 13"/>
          <p:cNvSpPr/>
          <p:nvPr/>
        </p:nvSpPr>
        <p:spPr>
          <a:xfrm>
            <a:off x="821550" y="6937718"/>
            <a:ext cx="13864382" cy="5105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Для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0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преодоления этих проблем необходимо комплексное реформирование образовательной системы.</a:t>
            </a:r>
            <a:endParaRPr lang="en-US" sz="2000" dirty="0"/>
          </a:p>
        </p:txBody>
      </p:sp>
      <p:sp>
        <p:nvSpPr>
          <p:cNvPr id="22" name="Text 14"/>
          <p:cNvSpPr/>
          <p:nvPr/>
        </p:nvSpPr>
        <p:spPr>
          <a:xfrm>
            <a:off x="332512" y="7069694"/>
            <a:ext cx="13864382" cy="682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 </a:t>
            </a:r>
            <a:endParaRPr lang="en-US" sz="2000" dirty="0"/>
          </a:p>
        </p:txBody>
      </p:sp>
      <p:pic>
        <p:nvPicPr>
          <p:cNvPr id="23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" y="170009"/>
            <a:ext cx="154225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Горизонтальный свиток 23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93460" y="903948"/>
            <a:ext cx="126519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latin typeface="Lora" panose="020B0604020202020204" charset="-52"/>
              </a:rPr>
              <a:t>Несмотря на наличие ведущих аграрных университетов и научных центров, система подготовки кадров в сельском хозяйстве Казахстана сталкивается с рядом серьезных проблем.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fmla="val 366" name="adj"/>
            </a:avLst>
          </a:prstGeom>
          <a:solidFill>
            <a:srgbClr val="FCFBF8"/>
          </a:solidFill>
          <a:ln/>
        </p:spPr>
      </p:sp>
      <p:pic>
        <p:nvPicPr>
          <p:cNvPr descr="preencoded.png"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95417" cy="82295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0" y="-1"/>
            <a:ext cx="15295417" cy="8229600"/>
          </a:xfrm>
          <a:prstGeom prst="roundRect">
            <a:avLst>
              <a:gd fmla="val 366" name="adj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2494003" y="487501"/>
            <a:ext cx="11042094" cy="590193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4600"/>
              </a:lnSpc>
              <a:buNone/>
            </a:pPr>
            <a:r>
              <a:rPr b="1" dirty="0" lang="en-US" sz="37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Пути совершенствования аграрного образования</a:t>
            </a:r>
            <a:endParaRPr b="1" dirty="0" lang="en-US" sz="3700"/>
          </a:p>
        </p:txBody>
      </p:sp>
      <p:sp>
        <p:nvSpPr>
          <p:cNvPr id="8" name="Text 4"/>
          <p:cNvSpPr/>
          <p:nvPr/>
        </p:nvSpPr>
        <p:spPr>
          <a:xfrm>
            <a:off x="2057693" y="1288259"/>
            <a:ext cx="3407688" cy="590074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00"/>
              </a:lnSpc>
              <a:buNone/>
            </a:pPr>
            <a:r>
              <a:rPr b="1" dirty="0" lang="en-US" sz="185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Модернизация учебных программ</a:t>
            </a:r>
            <a:endParaRPr b="1" dirty="0" lang="en-US" sz="1850">
              <a:solidFill>
                <a:srgbClr val="0070C0"/>
              </a:solidFill>
            </a:endParaRPr>
          </a:p>
        </p:txBody>
      </p:sp>
      <p:sp>
        <p:nvSpPr>
          <p:cNvPr id="9" name="Text 5"/>
          <p:cNvSpPr/>
          <p:nvPr/>
        </p:nvSpPr>
        <p:spPr>
          <a:xfrm>
            <a:off x="2057693" y="1991561"/>
            <a:ext cx="3407688" cy="1812369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50"/>
              </a:lnSpc>
              <a:buNone/>
            </a:pP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Внедрение современных образовательных программ, соответствующих мировым стандартам, с акцентом </a:t>
            </a:r>
            <a:r>
              <a:rPr dirty="0" err="1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на</a:t>
            </a: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lang="kk-KZ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цифровые технологии</a:t>
            </a:r>
            <a:endParaRPr dirty="0" lang="en-US" sz="1600"/>
          </a:p>
        </p:txBody>
      </p:sp>
      <p:sp>
        <p:nvSpPr>
          <p:cNvPr id="10" name="Shape 6"/>
          <p:cNvSpPr/>
          <p:nvPr/>
        </p:nvSpPr>
        <p:spPr>
          <a:xfrm>
            <a:off x="5654214" y="1551004"/>
            <a:ext cx="424815" cy="424815"/>
          </a:xfrm>
          <a:prstGeom prst="roundRect">
            <a:avLst>
              <a:gd fmla="val 6669" name="adj"/>
            </a:avLst>
          </a:prstGeom>
          <a:solidFill>
            <a:srgbClr val="F0EDE6"/>
          </a:solidFill>
          <a:ln/>
        </p:spPr>
      </p:sp>
      <p:sp>
        <p:nvSpPr>
          <p:cNvPr id="12" name="Text 7"/>
          <p:cNvSpPr/>
          <p:nvPr/>
        </p:nvSpPr>
        <p:spPr>
          <a:xfrm>
            <a:off x="6267862" y="1288259"/>
            <a:ext cx="3339703" cy="295037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300"/>
              </a:lnSpc>
              <a:buNone/>
            </a:pPr>
            <a:r>
              <a:rPr b="1" dirty="0" lang="en-US" sz="185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Развитие дуального обучения</a:t>
            </a:r>
            <a:endParaRPr b="1" dirty="0" lang="en-US" sz="1850">
              <a:solidFill>
                <a:srgbClr val="0070C0"/>
              </a:solidFill>
            </a:endParaRPr>
          </a:p>
        </p:txBody>
      </p:sp>
      <p:sp>
        <p:nvSpPr>
          <p:cNvPr id="13" name="Text 8"/>
          <p:cNvSpPr/>
          <p:nvPr/>
        </p:nvSpPr>
        <p:spPr>
          <a:xfrm>
            <a:off x="6267862" y="1696524"/>
            <a:ext cx="3407688" cy="1510308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50"/>
              </a:lnSpc>
              <a:buNone/>
            </a:pP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Создание системы, позволяющей студентам получать практические навыки непосредственно на </a:t>
            </a:r>
            <a:r>
              <a:rPr dirty="0" err="1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сельскохозяйственных</a:t>
            </a: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err="1" lang="en-US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предприятиях</a:t>
            </a:r>
            <a:r>
              <a:rPr dirty="0" lang="kk-KZ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и при этом получать материальные вознаграждения</a:t>
            </a:r>
            <a:endParaRPr dirty="0" lang="en-US" sz="1600"/>
          </a:p>
        </p:txBody>
      </p:sp>
      <p:sp>
        <p:nvSpPr>
          <p:cNvPr id="16" name="Text 10"/>
          <p:cNvSpPr/>
          <p:nvPr/>
        </p:nvSpPr>
        <p:spPr>
          <a:xfrm>
            <a:off x="10478031" y="1288259"/>
            <a:ext cx="3155394" cy="295037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300"/>
              </a:lnSpc>
              <a:buNone/>
            </a:pPr>
            <a:r>
              <a:rPr b="1" dirty="0" lang="en-US" sz="185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Укрепление сотрудничества</a:t>
            </a:r>
            <a:endParaRPr b="1" dirty="0" lang="en-US" sz="1850">
              <a:solidFill>
                <a:srgbClr val="0070C0"/>
              </a:solidFill>
            </a:endParaRPr>
          </a:p>
        </p:txBody>
      </p:sp>
      <p:sp>
        <p:nvSpPr>
          <p:cNvPr id="17" name="Text 11"/>
          <p:cNvSpPr/>
          <p:nvPr/>
        </p:nvSpPr>
        <p:spPr>
          <a:xfrm>
            <a:off x="10478031" y="1765297"/>
            <a:ext cx="3407688" cy="1208246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50"/>
              </a:lnSpc>
              <a:buNone/>
            </a:pP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Развитие партнерства между университетами, научными центрами и агробизнесом для </a:t>
            </a:r>
            <a:r>
              <a:rPr dirty="0" err="1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обмена</a:t>
            </a: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err="1" lang="en-US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опытом</a:t>
            </a:r>
            <a:r>
              <a:rPr dirty="0" lang="kk-KZ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,</a:t>
            </a:r>
            <a:r>
              <a:rPr dirty="0" lang="en-US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err="1" lang="en-US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ресурсами</a:t>
            </a:r>
            <a:r>
              <a:rPr dirty="0" lang="kk-KZ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и дальнейшего трудоустройства выпускников</a:t>
            </a:r>
            <a:endParaRPr dirty="0" lang="en-US" sz="1600"/>
          </a:p>
        </p:txBody>
      </p:sp>
      <p:sp>
        <p:nvSpPr>
          <p:cNvPr id="19" name="Text 13"/>
          <p:cNvSpPr/>
          <p:nvPr/>
        </p:nvSpPr>
        <p:spPr>
          <a:xfrm>
            <a:off x="5753620" y="4247050"/>
            <a:ext cx="3178016" cy="295037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300"/>
              </a:lnSpc>
              <a:buNone/>
            </a:pPr>
            <a:r>
              <a:rPr b="1" dirty="0" lang="en-US" sz="185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Цифровизация образования</a:t>
            </a:r>
            <a:endParaRPr b="1" dirty="0" lang="en-US" sz="1850">
              <a:solidFill>
                <a:srgbClr val="0070C0"/>
              </a:solidFill>
            </a:endParaRPr>
          </a:p>
        </p:txBody>
      </p:sp>
      <p:sp>
        <p:nvSpPr>
          <p:cNvPr id="20" name="Text 14"/>
          <p:cNvSpPr/>
          <p:nvPr/>
        </p:nvSpPr>
        <p:spPr>
          <a:xfrm>
            <a:off x="5753621" y="4655316"/>
            <a:ext cx="3407688" cy="604123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50"/>
              </a:lnSpc>
              <a:buNone/>
            </a:pP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Внедрение онлайн-курсов, виртуальных лабораторий и искусственного интеллекта в учебный процесс</a:t>
            </a:r>
            <a:endParaRPr dirty="0" lang="en-US" sz="1600"/>
          </a:p>
        </p:txBody>
      </p:sp>
      <p:sp>
        <p:nvSpPr>
          <p:cNvPr id="21" name="Shape 15"/>
          <p:cNvSpPr/>
          <p:nvPr/>
        </p:nvSpPr>
        <p:spPr>
          <a:xfrm>
            <a:off x="9473962" y="4260914"/>
            <a:ext cx="424815" cy="424815"/>
          </a:xfrm>
          <a:prstGeom prst="roundRect">
            <a:avLst>
              <a:gd fmla="val 6669" name="adj"/>
            </a:avLst>
          </a:prstGeom>
          <a:solidFill>
            <a:srgbClr val="F0EDE6"/>
          </a:solidFill>
          <a:ln/>
        </p:spPr>
      </p:sp>
      <p:pic>
        <p:nvPicPr>
          <p:cNvPr descr="preencoded.png" id="22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320" y="4282412"/>
            <a:ext cx="283250" cy="354092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10010358" y="4247050"/>
            <a:ext cx="2469356" cy="295037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300"/>
              </a:lnSpc>
              <a:buNone/>
            </a:pPr>
            <a:r>
              <a:rPr b="1" dirty="0" lang="en-US" sz="185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Повышение престижа</a:t>
            </a:r>
            <a:endParaRPr b="1" dirty="0" lang="en-US" sz="1850">
              <a:solidFill>
                <a:srgbClr val="0070C0"/>
              </a:solidFill>
            </a:endParaRPr>
          </a:p>
        </p:txBody>
      </p:sp>
      <p:sp>
        <p:nvSpPr>
          <p:cNvPr id="24" name="Text 17"/>
          <p:cNvSpPr/>
          <p:nvPr/>
        </p:nvSpPr>
        <p:spPr>
          <a:xfrm>
            <a:off x="10010358" y="4655316"/>
            <a:ext cx="3525620" cy="604123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350"/>
              </a:lnSpc>
              <a:buNone/>
            </a:pP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Создание программ грантов, стипендий и карьерного роста для привлечения молодежи в </a:t>
            </a:r>
            <a:r>
              <a:rPr dirty="0" err="1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аграрный</a:t>
            </a:r>
            <a:r>
              <a:rPr dirty="0" lang="en-US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err="1" lang="en-US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сектор</a:t>
            </a:r>
            <a:r>
              <a:rPr dirty="0" lang="kk-KZ" smtClean="0" sz="16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, повышения стипендии студентам</a:t>
            </a:r>
            <a:endParaRPr dirty="0" lang="en-US" sz="1600"/>
          </a:p>
        </p:txBody>
      </p:sp>
      <p:sp>
        <p:nvSpPr>
          <p:cNvPr id="25" name="Text 18"/>
          <p:cNvSpPr/>
          <p:nvPr/>
        </p:nvSpPr>
        <p:spPr>
          <a:xfrm>
            <a:off x="692727" y="6485335"/>
            <a:ext cx="13504167" cy="1014938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700"/>
              </a:lnSpc>
              <a:buNone/>
            </a:pPr>
            <a:r>
              <a:rPr dirty="0" lang="kk-KZ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           </a:t>
            </a:r>
            <a:r>
              <a:rPr dirty="0" err="1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По</a:t>
            </a:r>
            <a:r>
              <a:rPr dirty="0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данным Министерства науки и высшего образования Республики Казахстан, в 2023 году количество студентов, обучающихся по аграрным специальностям, составило более 20 тысяч человек, что на 15% больше по сравнению с 2020 годом. </a:t>
            </a:r>
            <a:r>
              <a:rPr dirty="0" lang="kk-KZ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При этом, ежегодно идет неосвоение грантов по сельско-хозяйственным специальностям и в целом,</a:t>
            </a:r>
            <a:r>
              <a:rPr dirty="0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 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по-прежнему сохраняется дефицит квалифицированных специалистов в </a:t>
            </a:r>
            <a:r>
              <a:rPr dirty="0" lang="ru-RU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с/х </a:t>
            </a:r>
            <a:r>
              <a:rPr dirty="0" err="1" lang="en-US" smtClean="0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отрасли</a:t>
            </a:r>
            <a:r>
              <a:rPr dirty="0" lang="en-US" sz="2000">
                <a:solidFill>
                  <a:srgbClr val="2C2821"/>
                </a:solidFill>
                <a:latin charset="0" pitchFamily="34" typeface="Lora"/>
                <a:ea charset="-122" pitchFamily="34" typeface="Lora"/>
                <a:cs charset="-120" pitchFamily="34" typeface="Lora"/>
              </a:rPr>
              <a:t>.</a:t>
            </a:r>
            <a:endParaRPr dirty="0" lang="en-US" sz="2000"/>
          </a:p>
        </p:txBody>
      </p:sp>
      <p:pic>
        <p:nvPicPr>
          <p:cNvPr descr="preencoded.png" id="26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5804" y="4369804"/>
            <a:ext cx="533400" cy="533400"/>
          </a:xfrm>
          <a:prstGeom prst="rect">
            <a:avLst/>
          </a:prstGeom>
        </p:spPr>
      </p:pic>
      <p:sp>
        <p:nvSpPr>
          <p:cNvPr id="27" name="Shape 3"/>
          <p:cNvSpPr/>
          <p:nvPr/>
        </p:nvSpPr>
        <p:spPr>
          <a:xfrm>
            <a:off x="1514827" y="1454506"/>
            <a:ext cx="424815" cy="424815"/>
          </a:xfrm>
          <a:prstGeom prst="roundRect">
            <a:avLst>
              <a:gd fmla="val 6669" name="adj"/>
            </a:avLst>
          </a:prstGeom>
          <a:solidFill>
            <a:srgbClr val="F0EDE6"/>
          </a:solidFill>
          <a:ln/>
        </p:spPr>
      </p:sp>
      <p:sp>
        <p:nvSpPr>
          <p:cNvPr id="29" name="Shape 9"/>
          <p:cNvSpPr/>
          <p:nvPr/>
        </p:nvSpPr>
        <p:spPr>
          <a:xfrm>
            <a:off x="9935165" y="1454506"/>
            <a:ext cx="424815" cy="424815"/>
          </a:xfrm>
          <a:prstGeom prst="roundRect">
            <a:avLst>
              <a:gd fmla="val 6669" name="adj"/>
            </a:avLst>
          </a:prstGeom>
          <a:solidFill>
            <a:srgbClr val="F0EDE6"/>
          </a:solidFill>
          <a:ln/>
        </p:spPr>
      </p:sp>
      <p:sp>
        <p:nvSpPr>
          <p:cNvPr id="30" name="Shape 3"/>
          <p:cNvSpPr/>
          <p:nvPr/>
        </p:nvSpPr>
        <p:spPr>
          <a:xfrm>
            <a:off x="938075" y="4295216"/>
            <a:ext cx="444436" cy="450491"/>
          </a:xfrm>
          <a:prstGeom prst="roundRect">
            <a:avLst>
              <a:gd fmla="val 6668" name="adj"/>
            </a:avLst>
          </a:prstGeom>
          <a:solidFill>
            <a:srgbClr val="F0EDE6"/>
          </a:solidFill>
          <a:ln/>
        </p:spPr>
      </p:sp>
      <p:sp>
        <p:nvSpPr>
          <p:cNvPr id="31" name="Text 4"/>
          <p:cNvSpPr/>
          <p:nvPr/>
        </p:nvSpPr>
        <p:spPr>
          <a:xfrm>
            <a:off x="1517725" y="4284830"/>
            <a:ext cx="3417570" cy="303371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350"/>
              </a:lnSpc>
              <a:buNone/>
            </a:pPr>
            <a:r>
              <a:rPr b="1" dirty="0" lang="kk-KZ" smtClean="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Организация и управление </a:t>
            </a:r>
          </a:p>
          <a:p>
            <a:pPr algn="l" indent="0" marL="0">
              <a:lnSpc>
                <a:spcPts val="2350"/>
              </a:lnSpc>
              <a:buNone/>
            </a:pPr>
            <a:r>
              <a:rPr b="1" dirty="0" lang="kk-KZ" smtClean="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учебного процесса на основе </a:t>
            </a:r>
          </a:p>
          <a:p>
            <a:pPr algn="l" indent="0" marL="0">
              <a:lnSpc>
                <a:spcPts val="2350"/>
              </a:lnSpc>
              <a:buNone/>
            </a:pPr>
            <a:r>
              <a:rPr b="1" dirty="0" lang="kk-KZ" smtClean="0">
                <a:solidFill>
                  <a:srgbClr val="0070C0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цифровых технологии и ИИ</a:t>
            </a:r>
            <a:endParaRPr b="1" dirty="0" lang="en-US">
              <a:solidFill>
                <a:srgbClr val="0070C0"/>
              </a:solidFill>
            </a:endParaRPr>
          </a:p>
        </p:txBody>
      </p:sp>
      <p:pic>
        <p:nvPicPr>
          <p:cNvPr descr="preencoded.png" id="3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4827" y="1489879"/>
            <a:ext cx="283250" cy="354092"/>
          </a:xfrm>
          <a:prstGeom prst="rect">
            <a:avLst/>
          </a:prstGeom>
        </p:spPr>
      </p:pic>
      <p:pic>
        <p:nvPicPr>
          <p:cNvPr descr="preencoded.png" id="3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4996" y="1489879"/>
            <a:ext cx="283250" cy="354092"/>
          </a:xfrm>
          <a:prstGeom prst="rect">
            <a:avLst/>
          </a:prstGeom>
        </p:spPr>
      </p:pic>
      <p:pic>
        <p:nvPicPr>
          <p:cNvPr descr="preencoded.png" id="34" name="Imag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35165" y="1489879"/>
            <a:ext cx="283250" cy="354092"/>
          </a:xfrm>
          <a:prstGeom prst="rect">
            <a:avLst/>
          </a:prstGeom>
        </p:spPr>
      </p:pic>
      <p:pic>
        <p:nvPicPr>
          <p:cNvPr descr="C:\Users\User\Downloads\logo-main.png" id="28" name="Picture 2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5" y="166989"/>
            <a:ext cx="1416434" cy="157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Горизонтальный свиток 34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kk-KZ">
                <a:solidFill>
                  <a:schemeClr val="tx1"/>
                </a:solidFill>
              </a:rPr>
              <a:t>6</a:t>
            </a:r>
            <a:endParaRPr b="1" dirty="0" lang="ru-RU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/>
          <a:srcRect b="8" l="75" r="75" t="25"/>
          <a:stretch/>
        </p:blipFill>
        <p:spPr>
          <a:xfrm>
            <a:off x="954016" y="4349830"/>
            <a:ext cx="428495" cy="337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name="adj" fmla="val 376"/>
            </a:avLst>
          </a:prstGeom>
          <a:solidFill>
            <a:srgbClr val="FCFBF8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9" y="243840"/>
            <a:ext cx="14421678" cy="7873952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0" y="47218"/>
            <a:ext cx="14615717" cy="8182381"/>
          </a:xfrm>
          <a:prstGeom prst="roundRect">
            <a:avLst>
              <a:gd name="adj" fmla="val 376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2554941" y="300990"/>
            <a:ext cx="10679332" cy="606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Инновации и цифровизация в аграрном образовании</a:t>
            </a:r>
            <a:endParaRPr lang="en-US" sz="3800" b="1" dirty="0"/>
          </a:p>
        </p:txBody>
      </p:sp>
      <p:sp>
        <p:nvSpPr>
          <p:cNvPr id="6" name="Shape 3"/>
          <p:cNvSpPr/>
          <p:nvPr/>
        </p:nvSpPr>
        <p:spPr>
          <a:xfrm>
            <a:off x="1153276" y="2312200"/>
            <a:ext cx="444436" cy="450491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038" y="2319194"/>
            <a:ext cx="291346" cy="36409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767382" y="2282761"/>
            <a:ext cx="3417570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Big Data в сельском хозяйстве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9" name="Text 5"/>
          <p:cNvSpPr/>
          <p:nvPr/>
        </p:nvSpPr>
        <p:spPr>
          <a:xfrm>
            <a:off x="1767382" y="2702575"/>
            <a:ext cx="5473779" cy="9319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Использование больших данных для прогнозирования урожайности, анализа почв и оптимизации использования ресурсов</a:t>
            </a:r>
            <a:endParaRPr lang="en-US" dirty="0"/>
          </a:p>
        </p:txBody>
      </p:sp>
      <p:sp>
        <p:nvSpPr>
          <p:cNvPr id="10" name="Shape 6"/>
          <p:cNvSpPr/>
          <p:nvPr/>
        </p:nvSpPr>
        <p:spPr>
          <a:xfrm>
            <a:off x="7404879" y="2286095"/>
            <a:ext cx="444436" cy="450491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sp>
        <p:nvSpPr>
          <p:cNvPr id="12" name="Text 7"/>
          <p:cNvSpPr/>
          <p:nvPr/>
        </p:nvSpPr>
        <p:spPr>
          <a:xfrm>
            <a:off x="1776530" y="4263991"/>
            <a:ext cx="3725585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Робототехника и автоматизация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Text 8"/>
          <p:cNvSpPr/>
          <p:nvPr/>
        </p:nvSpPr>
        <p:spPr>
          <a:xfrm>
            <a:off x="1776530" y="4650661"/>
            <a:ext cx="5473779" cy="6212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Развитие робототехники в животноводстве и растениеводстве, автоматизация рутинных процессов</a:t>
            </a:r>
            <a:endParaRPr lang="en-US" dirty="0"/>
          </a:p>
        </p:txBody>
      </p:sp>
      <p:sp>
        <p:nvSpPr>
          <p:cNvPr id="14" name="Shape 9"/>
          <p:cNvSpPr/>
          <p:nvPr/>
        </p:nvSpPr>
        <p:spPr>
          <a:xfrm>
            <a:off x="1128755" y="4382987"/>
            <a:ext cx="444436" cy="450491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161" y="2310183"/>
            <a:ext cx="291346" cy="364093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8043505" y="2273750"/>
            <a:ext cx="2427922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Биотехнологии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7" name="Text 11"/>
          <p:cNvSpPr/>
          <p:nvPr/>
        </p:nvSpPr>
        <p:spPr>
          <a:xfrm>
            <a:off x="8043505" y="2693564"/>
            <a:ext cx="5473779" cy="9319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Внедрение </a:t>
            </a:r>
            <a:r>
              <a:rPr lang="en-US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новых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kk-KZ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досижений </a:t>
            </a:r>
            <a:r>
              <a:rPr lang="en-US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биотехнологий</a:t>
            </a:r>
            <a:r>
              <a:rPr lang="en-US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для повышения урожайности и устойчивости растений к климатическим условиям</a:t>
            </a:r>
            <a:endParaRPr lang="en-US" dirty="0"/>
          </a:p>
        </p:txBody>
      </p:sp>
      <p:sp>
        <p:nvSpPr>
          <p:cNvPr id="18" name="Shape 12"/>
          <p:cNvSpPr/>
          <p:nvPr/>
        </p:nvSpPr>
        <p:spPr>
          <a:xfrm>
            <a:off x="7404879" y="4410698"/>
            <a:ext cx="444436" cy="450491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5162" y="4429951"/>
            <a:ext cx="291346" cy="364093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8043505" y="4393518"/>
            <a:ext cx="3067883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b="1" dirty="0">
                <a:solidFill>
                  <a:srgbClr val="0070C0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Искусственный интеллект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21" name="Text 14"/>
          <p:cNvSpPr/>
          <p:nvPr/>
        </p:nvSpPr>
        <p:spPr>
          <a:xfrm>
            <a:off x="8043505" y="4813332"/>
            <a:ext cx="5473779" cy="6212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Применение ИИ для управления агропредприятиями, оптимизации процессов и принятия решений</a:t>
            </a:r>
            <a:endParaRPr lang="en-US" dirty="0"/>
          </a:p>
        </p:txBody>
      </p:sp>
      <p:sp>
        <p:nvSpPr>
          <p:cNvPr id="22" name="Text 15"/>
          <p:cNvSpPr/>
          <p:nvPr/>
        </p:nvSpPr>
        <p:spPr>
          <a:xfrm>
            <a:off x="637310" y="6341165"/>
            <a:ext cx="13559584" cy="16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/>
          </a:p>
        </p:txBody>
      </p:sp>
      <p:sp>
        <p:nvSpPr>
          <p:cNvPr id="23" name="Text 16"/>
          <p:cNvSpPr/>
          <p:nvPr/>
        </p:nvSpPr>
        <p:spPr>
          <a:xfrm>
            <a:off x="433506" y="6502178"/>
            <a:ext cx="13998109" cy="14369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             </a:t>
            </a:r>
            <a:r>
              <a:rPr lang="en-US" sz="2000" dirty="0" err="1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Для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0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внедрения инноваций университеты создают научные лаборатории, где студенты могут применять знания на практике. Такие ведущие вузы как КазНАИУ, </a:t>
            </a: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КазАТИУ 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 </a:t>
            </a:r>
            <a:r>
              <a:rPr lang="ru-RU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ЗКАТУ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</a:t>
            </a:r>
            <a:r>
              <a:rPr lang="en-US" sz="20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уже активно внедряют цифровые технологии в образовательный </a:t>
            </a:r>
            <a:r>
              <a:rPr lang="en-US" sz="2000" dirty="0" err="1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процесс</a:t>
            </a:r>
            <a:r>
              <a:rPr lang="en-US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.</a:t>
            </a: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 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kk-KZ" sz="2000" dirty="0" smtClean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	Для практической подготовки специалистов особое значение придается дуальному обучению.</a:t>
            </a:r>
            <a:endParaRPr lang="en-US" sz="2000" dirty="0"/>
          </a:p>
        </p:txBody>
      </p:sp>
      <p:pic>
        <p:nvPicPr>
          <p:cNvPr id="27" name="Image 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8187" y="4341990"/>
            <a:ext cx="291346" cy="36409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58153" y="1118005"/>
            <a:ext cx="127156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Lora" panose="020B0604020202020204" charset="-52"/>
              </a:rPr>
              <a:t> </a:t>
            </a:r>
            <a:r>
              <a:rPr lang="ru-RU" sz="2000" dirty="0" smtClean="0">
                <a:latin typeface="Lora" panose="020B0604020202020204" charset="-52"/>
              </a:rPr>
              <a:t>         Современное </a:t>
            </a:r>
            <a:r>
              <a:rPr lang="ru-RU" sz="2000" dirty="0">
                <a:latin typeface="Lora" panose="020B0604020202020204" charset="-52"/>
              </a:rPr>
              <a:t>сельское хозяйство — это не просто работа в поле, а сложная система управления ресурсами, анализ данных и автоматизация процессов. </a:t>
            </a:r>
          </a:p>
        </p:txBody>
      </p:sp>
      <p:pic>
        <p:nvPicPr>
          <p:cNvPr id="25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4" y="215607"/>
            <a:ext cx="1414772" cy="157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Горизонтальный свиток 25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56165" y="6010383"/>
            <a:ext cx="132271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Lora" panose="020B0604020202020204" charset="-52"/>
              </a:rPr>
              <a:t>Это требует новых образовательных подходов и технологий.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6959496" cy="8229600"/>
          </a:xfrm>
          <a:prstGeom prst="rect">
            <a:avLst/>
          </a:prstGeom>
          <a:solidFill>
            <a:schemeClr val="accent6">
              <a:lumMod val="20000"/>
              <a:lumOff val="80000"/>
              <a:alpha val="84706"/>
            </a:schemeClr>
          </a:solidFill>
          <a:ln/>
        </p:spPr>
      </p:sp>
      <p:sp>
        <p:nvSpPr>
          <p:cNvPr id="4" name="Text 1"/>
          <p:cNvSpPr/>
          <p:nvPr/>
        </p:nvSpPr>
        <p:spPr>
          <a:xfrm>
            <a:off x="554182" y="396836"/>
            <a:ext cx="13729854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latin typeface="Lora" panose="020B0604020202020204" charset="-52"/>
                <a:ea typeface="Outfit Extra Bold" pitchFamily="34" charset="-122"/>
                <a:cs typeface="Outfit Extra Bold" pitchFamily="34" charset="-120"/>
              </a:rPr>
              <a:t>Реализация дуального обучения в образовательном процессе</a:t>
            </a:r>
            <a:endParaRPr lang="en-US" sz="4450" dirty="0">
              <a:latin typeface="Lora" panose="020B0604020202020204" charset="-52"/>
            </a:endParaRPr>
          </a:p>
        </p:txBody>
      </p:sp>
      <p:sp>
        <p:nvSpPr>
          <p:cNvPr id="5" name="Text 2"/>
          <p:cNvSpPr/>
          <p:nvPr/>
        </p:nvSpPr>
        <p:spPr>
          <a:xfrm>
            <a:off x="576126" y="2037170"/>
            <a:ext cx="8328032" cy="22110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kk-KZ" sz="2100" dirty="0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            </a:t>
            </a:r>
            <a:r>
              <a:rPr lang="en-US" sz="2100" dirty="0" err="1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Дуальное</a:t>
            </a:r>
            <a:r>
              <a:rPr lang="en-US" sz="2100" dirty="0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 </a:t>
            </a:r>
            <a:r>
              <a:rPr lang="en-US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обучение — эффективная интеграция теории и практики. Казахский национальный аграрный исследовательский университет успешно внедряет эту модель, готовя </a:t>
            </a:r>
            <a:r>
              <a:rPr lang="en-US" sz="2100" dirty="0" err="1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востребованных</a:t>
            </a:r>
            <a:r>
              <a:rPr lang="en-US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 </a:t>
            </a:r>
            <a:r>
              <a:rPr lang="en-US" sz="2100" dirty="0" err="1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специалистов</a:t>
            </a:r>
            <a:r>
              <a:rPr lang="kk-KZ" sz="2100" dirty="0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 совместно с дочерними организациями (</a:t>
            </a:r>
            <a:r>
              <a:rPr lang="ru-RU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ТОО «</a:t>
            </a:r>
            <a:r>
              <a:rPr lang="ru-RU" sz="2100" dirty="0" err="1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КазНИИППП</a:t>
            </a:r>
            <a:r>
              <a:rPr lang="ru-RU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», ТОО «</a:t>
            </a:r>
            <a:r>
              <a:rPr lang="ru-RU" sz="2100" dirty="0" err="1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КазНИИЗР</a:t>
            </a:r>
            <a:r>
              <a:rPr lang="ru-RU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», </a:t>
            </a:r>
            <a:r>
              <a:rPr lang="ru-RU" sz="2100" dirty="0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ТОО </a:t>
            </a:r>
            <a:r>
              <a:rPr lang="ru-RU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«</a:t>
            </a:r>
            <a:r>
              <a:rPr lang="ru-RU" sz="2100" dirty="0" err="1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КазНИИПВ</a:t>
            </a:r>
            <a:r>
              <a:rPr lang="ru-RU" sz="2100" dirty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», ТОО «</a:t>
            </a:r>
            <a:r>
              <a:rPr lang="ru-RU" sz="2100" dirty="0" err="1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КазНИИЖиК</a:t>
            </a:r>
            <a:r>
              <a:rPr lang="ru-RU" sz="2100" dirty="0" smtClean="0">
                <a:solidFill>
                  <a:srgbClr val="2A2742"/>
                </a:solidFill>
                <a:latin typeface="Lora" panose="020B0604020202020204" charset="-52"/>
                <a:ea typeface="Arimo" pitchFamily="34" charset="-122"/>
                <a:cs typeface="Arimo" pitchFamily="34" charset="-120"/>
              </a:rPr>
              <a:t>»)</a:t>
            </a:r>
            <a:endParaRPr lang="ru-RU" sz="2100" dirty="0">
              <a:solidFill>
                <a:srgbClr val="2A2742"/>
              </a:solidFill>
              <a:latin typeface="Lora" panose="020B0604020202020204" charset="-52"/>
              <a:ea typeface="Arimo" pitchFamily="34" charset="-122"/>
              <a:cs typeface="Arimo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2100" dirty="0">
              <a:latin typeface="Lora" panose="020B0604020202020204" charset="-52"/>
            </a:endParaRPr>
          </a:p>
        </p:txBody>
      </p:sp>
      <p:sp>
        <p:nvSpPr>
          <p:cNvPr id="7" name="Text 4"/>
          <p:cNvSpPr/>
          <p:nvPr/>
        </p:nvSpPr>
        <p:spPr>
          <a:xfrm>
            <a:off x="901660" y="5435203"/>
            <a:ext cx="147161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endParaRPr lang="en-US" sz="75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291" y="1848327"/>
            <a:ext cx="4170218" cy="27784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228" y="4747292"/>
            <a:ext cx="4225172" cy="28150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8" y="4747292"/>
            <a:ext cx="4194217" cy="27943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291" y="5070763"/>
            <a:ext cx="4170218" cy="2778408"/>
          </a:xfrm>
          <a:prstGeom prst="rect">
            <a:avLst/>
          </a:prstGeom>
        </p:spPr>
      </p:pic>
      <p:pic>
        <p:nvPicPr>
          <p:cNvPr id="11" name="Picture 2" descr="C:\Users\User\Downloads\logo-main.png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34" y="99894"/>
            <a:ext cx="154225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Горизонтальный свиток 11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</a:rPr>
              <a:t>8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700425"/>
      </p:ext>
    </p:extLst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3507" y="243840"/>
            <a:ext cx="13763387" cy="7741920"/>
          </a:xfrm>
          <a:prstGeom prst="roundRect">
            <a:avLst>
              <a:gd fmla="val 376" name="adj"/>
            </a:avLst>
          </a:prstGeom>
          <a:solidFill>
            <a:srgbClr val="FCFBF8"/>
          </a:solidFill>
          <a:ln/>
        </p:spPr>
      </p:sp>
      <p:pic>
        <p:nvPicPr>
          <p:cNvPr descr="preencoded.png"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9" y="243840"/>
            <a:ext cx="14421678" cy="7873952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28063" y="47218"/>
            <a:ext cx="14615717" cy="8182381"/>
          </a:xfrm>
          <a:prstGeom prst="roundRect">
            <a:avLst>
              <a:gd fmla="val 376" name="adj"/>
            </a:avLst>
          </a:prstGeom>
          <a:solidFill>
            <a:srgbClr val="FCFBF8">
              <a:alpha val="85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1761564" y="300990"/>
            <a:ext cx="12435329" cy="606161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ctr" lvl="0">
              <a:lnSpc>
                <a:spcPts val="4750"/>
              </a:lnSpc>
            </a:pPr>
            <a:r>
              <a:rPr b="1" dirty="0" lang="ru-RU" sz="36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Организация дуального обучения </a:t>
            </a:r>
            <a:r>
              <a:rPr b="1" dirty="0" err="1" lang="ru-RU" sz="36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КазНАИУ</a:t>
            </a:r>
            <a:r>
              <a:rPr b="1" dirty="0" lang="ru-RU" sz="36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 с дочерними </a:t>
            </a:r>
            <a:endParaRPr b="1" dirty="0" lang="ru-RU" smtClean="0" sz="3600">
              <a:solidFill>
                <a:srgbClr val="233E32"/>
              </a:solidFill>
              <a:latin charset="0" pitchFamily="34" typeface="Alice"/>
              <a:ea charset="-122" pitchFamily="34" typeface="Alice"/>
              <a:cs charset="-120" pitchFamily="34" typeface="Alice"/>
            </a:endParaRPr>
          </a:p>
          <a:p>
            <a:pPr algn="ctr" lvl="0">
              <a:lnSpc>
                <a:spcPts val="4750"/>
              </a:lnSpc>
            </a:pPr>
            <a:r>
              <a:rPr b="1" dirty="0" lang="ru-RU" smtClean="0" sz="3600">
                <a:solidFill>
                  <a:srgbClr val="233E32"/>
                </a:solidFill>
                <a:latin charset="0" pitchFamily="34" typeface="Alice"/>
                <a:ea charset="-122" pitchFamily="34" typeface="Alice"/>
                <a:cs charset="-120" pitchFamily="34" typeface="Alice"/>
              </a:rPr>
              <a:t>организациями</a:t>
            </a:r>
            <a:endParaRPr b="1" dirty="0" lang="ru-RU" sz="3600">
              <a:solidFill>
                <a:srgbClr val="233E32"/>
              </a:solidFill>
              <a:latin charset="0" pitchFamily="34" typeface="Alice"/>
              <a:ea charset="-122" pitchFamily="34" typeface="Alice"/>
              <a:cs charset="-120" pitchFamily="34" typeface="Alice"/>
            </a:endParaRPr>
          </a:p>
        </p:txBody>
      </p:sp>
      <p:sp>
        <p:nvSpPr>
          <p:cNvPr id="22" name="Text 15"/>
          <p:cNvSpPr/>
          <p:nvPr/>
        </p:nvSpPr>
        <p:spPr>
          <a:xfrm>
            <a:off x="637310" y="6341165"/>
            <a:ext cx="13559584" cy="1645900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defTabSz="914400" eaLnBrk="1" fontAlgn="auto" hangingPunct="1" indent="0" latinLnBrk="0" lvl="0" marL="0" marR="0" rtl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dirty="0" i="0" kern="1200" kumimoji="0" lang="en-US" noProof="0" normalizeH="0" spc="0" strike="noStrike" sz="2000" u="none">
              <a:ln>
                <a:noFill/>
              </a:ln>
              <a:solidFill>
                <a:prstClr val="black"/>
              </a:solidFill>
              <a:effectLst/>
              <a:uLnTx/>
              <a:uFillTx/>
              <a:latin panose="020F0502020204030204" typeface="Calibri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006215" y="1676807"/>
            <a:ext cx="546278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6В081 Агрономия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52 студента</a:t>
            </a:r>
            <a:endParaRPr dirty="0" lang="ru-RU" sz="12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6В082 Животноводство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43 студента</a:t>
            </a:r>
            <a:endParaRPr dirty="0" lang="ru-RU" sz="12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1000"/>
              </a:lnSpc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6В083 Лесное хозяйство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176 студентов</a:t>
            </a:r>
            <a:endParaRPr dirty="0" lang="ru-RU" sz="12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6В084 Рыбное хозяйство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1 студент</a:t>
            </a:r>
            <a:endParaRPr dirty="0" lang="ru-RU" sz="12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6В087 </a:t>
            </a:r>
            <a:r>
              <a:rPr b="1" dirty="0" err="1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Агроинженерия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14 студентов</a:t>
            </a:r>
            <a:endParaRPr dirty="0" lang="ru-RU" sz="12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6В086 Водные ресурсы и водопользования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45 </a:t>
            </a:r>
            <a:r>
              <a:rPr dirty="0" lang="ru-RU" sz="12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студентов</a:t>
            </a:r>
            <a:endParaRPr dirty="0" lang="ru-RU" sz="11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ts val="27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6В091 Ветеринария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252 студента</a:t>
            </a:r>
            <a:endParaRPr dirty="0" lang="ru-RU" sz="1200">
              <a:effectLst/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554071" y="1697482"/>
            <a:ext cx="4660690" cy="284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6В081 Агрономия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5 дисциплин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6В082 Животноводство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2 дисциплины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6В083 Лесное хозяйство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6 дисциплин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6В084 Рыбное хозяйство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1 дисциплина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6В087 </a:t>
            </a:r>
            <a:r>
              <a:rPr b="1" dirty="0" err="1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Агроинженерия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2 дисциплины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6В086 Водные ресурсы и водопользования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4 дисциплины</a:t>
            </a:r>
            <a:endParaRPr dirty="0" lang="ru-RU" sz="1400"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indent="-342900" lvl="0" marL="342900">
              <a:lnSpc>
                <a:spcPct val="115000"/>
              </a:lnSpc>
              <a:spcAft>
                <a:spcPts val="1000"/>
              </a:spcAft>
              <a:buSzPts val="1000"/>
              <a:buFont charset="2" panose="05050102010706020507" pitchFamily="18" typeface="Symbol"/>
              <a:buChar char=""/>
              <a:tabLst>
                <a:tab algn="l" pos="457200"/>
              </a:tabLst>
            </a:pPr>
            <a:r>
              <a:rPr b="1"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6В091 Ветеринария</a:t>
            </a:r>
            <a:r>
              <a:rPr dirty="0" lang="ru-RU" sz="1400"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– 6 дисциплин</a:t>
            </a:r>
            <a:endParaRPr dirty="0" lang="ru-RU" sz="1400">
              <a:effectLst/>
              <a:latin charset="-52" panose="020B0604020202020204" typeface="Lora"/>
              <a:ea charset="0" panose="020F0502020204030204" pitchFamily="34" typeface="Calibri"/>
              <a:cs charset="0" panose="02020603050405020304" pitchFamily="18" typeface="Times New Roman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58420" y="4725318"/>
            <a:ext cx="4676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mtClean="0">
                <a:solidFill>
                  <a:srgbClr val="0070C0"/>
                </a:solidFill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       В </a:t>
            </a:r>
            <a:r>
              <a:rPr b="1" dirty="0" lang="ru-RU">
                <a:solidFill>
                  <a:srgbClr val="0070C0"/>
                </a:solidFill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2024-2025 </a:t>
            </a:r>
            <a:r>
              <a:rPr b="1" dirty="0" lang="ru-RU" smtClean="0">
                <a:solidFill>
                  <a:srgbClr val="0070C0"/>
                </a:solidFill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году по программе дуального обучения прошли  1360 студентов, </a:t>
            </a:r>
            <a:r>
              <a:rPr b="1" dirty="0" lang="ru-RU">
                <a:solidFill>
                  <a:srgbClr val="0070C0"/>
                </a:solidFill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а в 2025-2026 </a:t>
            </a:r>
            <a:r>
              <a:rPr b="1" dirty="0" lang="ru-RU" smtClean="0">
                <a:solidFill>
                  <a:srgbClr val="0070C0"/>
                </a:solidFill>
                <a:latin charset="-52" panose="020B0604020202020204" typeface="Lora"/>
                <a:ea charset="0" panose="02020603050405020304" pitchFamily="18" typeface="Times New Roman"/>
                <a:cs charset="0" panose="02020603050405020304" pitchFamily="18" typeface="Times New Roman"/>
              </a:rPr>
              <a:t>году  запланировано – 1500 студентов</a:t>
            </a:r>
            <a:endParaRPr b="1" dirty="0" lang="ru-RU" sz="1400">
              <a:solidFill>
                <a:srgbClr val="0070C0"/>
              </a:solidFill>
              <a:latin charset="-52" panose="020B0604020202020204" typeface="Lora"/>
            </a:endParaRPr>
          </a:p>
        </p:txBody>
      </p:sp>
      <p:pic>
        <p:nvPicPr>
          <p:cNvPr descr="C:\Users\User\Downloads\logo-main.png" id="31" name="Picture 2">
            <a:extLst>
              <a:ext uri="{FF2B5EF4-FFF2-40B4-BE49-F238E27FC236}">
                <a16:creationId xmlns:a16="http://schemas.microsoft.com/office/drawing/2014/main" id="{14F75E58-CAC4-5350-5BC2-D981ABD635E4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03" y="199782"/>
            <a:ext cx="1366859" cy="151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descr="blob:https://web.whatsapp.com/af48d3a8-7612-4bce-9591-1e5f183a1312" id="33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8453" y="6076437"/>
            <a:ext cx="2679137" cy="20093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1907" y="5925647"/>
            <a:ext cx="1720680" cy="217977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7"/>
          <a:srcRect t="61"/>
          <a:stretch/>
        </p:blipFill>
        <p:spPr>
          <a:xfrm>
            <a:off x="8121943" y="6211475"/>
            <a:ext cx="3200536" cy="19116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84728" y="6231350"/>
            <a:ext cx="3120242" cy="18740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981" y="6151069"/>
            <a:ext cx="2600495" cy="1907311"/>
          </a:xfrm>
          <a:prstGeom prst="rect">
            <a:avLst/>
          </a:prstGeom>
        </p:spPr>
      </p:pic>
      <p:sp>
        <p:nvSpPr>
          <p:cNvPr id="18" name="Горизонтальный свиток 17"/>
          <p:cNvSpPr/>
          <p:nvPr/>
        </p:nvSpPr>
        <p:spPr>
          <a:xfrm>
            <a:off x="13810129" y="7721742"/>
            <a:ext cx="661245" cy="4009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kk-KZ" smtClean="0">
                <a:solidFill>
                  <a:schemeClr val="tx1"/>
                </a:solidFill>
              </a:rPr>
              <a:t>9</a:t>
            </a:r>
            <a:endParaRPr b="1" dirty="0"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91797" y="4731046"/>
            <a:ext cx="4105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>
                <a:solidFill>
                  <a:srgbClr val="0070C0"/>
                </a:solidFill>
                <a:latin charset="-52" panose="020B0604020202020204" typeface="Lora"/>
              </a:rPr>
              <a:t>Прошли </a:t>
            </a:r>
            <a:r>
              <a:rPr b="1" dirty="0" lang="ru-RU" smtClean="0">
                <a:solidFill>
                  <a:srgbClr val="0070C0"/>
                </a:solidFill>
                <a:latin charset="-52" panose="020B0604020202020204" typeface="Lora"/>
              </a:rPr>
              <a:t>дуальное обучение </a:t>
            </a:r>
            <a:r>
              <a:rPr b="1" dirty="0" lang="ru-RU">
                <a:solidFill>
                  <a:srgbClr val="0070C0"/>
                </a:solidFill>
                <a:latin charset="-52" panose="020B0604020202020204" typeface="Lora"/>
              </a:rPr>
              <a:t>по 26 дисциплинам в 2024–2025 году.</a:t>
            </a:r>
          </a:p>
        </p:txBody>
      </p:sp>
      <p:sp>
        <p:nvSpPr>
          <p:cNvPr id="19" name="Shape 5"/>
          <p:cNvSpPr/>
          <p:nvPr/>
        </p:nvSpPr>
        <p:spPr>
          <a:xfrm>
            <a:off x="358833" y="1896735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20" name="Text 6"/>
          <p:cNvSpPr/>
          <p:nvPr/>
        </p:nvSpPr>
        <p:spPr>
          <a:xfrm>
            <a:off x="443903" y="1939241"/>
            <a:ext cx="340162" cy="425291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ctr" indent="0" marL="0">
              <a:lnSpc>
                <a:spcPts val="2650"/>
              </a:lnSpc>
              <a:buNone/>
            </a:pPr>
            <a:r>
              <a:rPr b="1" dirty="0" lang="kk-KZ" sz="1600">
                <a:solidFill>
                  <a:srgbClr val="2A2742"/>
                </a:solidFill>
                <a:latin charset="-52" panose="020B0604020202020204" typeface="Lora"/>
                <a:cs charset="-120" pitchFamily="34" typeface="Outfit Extra Bold"/>
              </a:rPr>
              <a:t>1</a:t>
            </a:r>
            <a:endParaRPr dirty="0" lang="en-US" sz="1600">
              <a:latin charset="-52" panose="020B0604020202020204" typeface="Lora"/>
            </a:endParaRPr>
          </a:p>
        </p:txBody>
      </p:sp>
      <p:sp>
        <p:nvSpPr>
          <p:cNvPr id="21" name="Text 7"/>
          <p:cNvSpPr/>
          <p:nvPr/>
        </p:nvSpPr>
        <p:spPr>
          <a:xfrm>
            <a:off x="1095949" y="1896735"/>
            <a:ext cx="2835235" cy="354330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750"/>
              </a:lnSpc>
              <a:buNone/>
            </a:pPr>
            <a:r>
              <a:rPr b="1" dirty="0" lang="en-US">
                <a:solidFill>
                  <a:srgbClr val="2A2742"/>
                </a:solidFill>
                <a:latin charset="-52" panose="020B0604020202020204" typeface="Lora"/>
                <a:ea charset="-122" pitchFamily="34" typeface="Outfit Extra Bold"/>
                <a:cs charset="-120" pitchFamily="34" typeface="Outfit Extra Bold"/>
              </a:rPr>
              <a:t>5–8 семестры</a:t>
            </a:r>
            <a:endParaRPr dirty="0" lang="en-US">
              <a:latin charset="-52" panose="020B0604020202020204" typeface="Lora"/>
            </a:endParaRPr>
          </a:p>
        </p:txBody>
      </p:sp>
      <p:sp>
        <p:nvSpPr>
          <p:cNvPr id="23" name="Text 8"/>
          <p:cNvSpPr/>
          <p:nvPr/>
        </p:nvSpPr>
        <p:spPr>
          <a:xfrm>
            <a:off x="443903" y="2442746"/>
            <a:ext cx="3058920" cy="670213"/>
          </a:xfrm>
          <a:prstGeom prst="rect">
            <a:avLst/>
          </a:prstGeom>
          <a:noFill/>
          <a:ln/>
        </p:spPr>
        <p:txBody>
          <a:bodyPr anchor="t" bIns="0" lIns="0" rIns="0" rtlCol="0" tIns="0" wrap="square"/>
          <a:lstStyle/>
          <a:p>
            <a:pPr algn="l" indent="0" marL="0">
              <a:lnSpc>
                <a:spcPts val="2850"/>
              </a:lnSpc>
              <a:buNone/>
            </a:pPr>
            <a:r>
              <a:rPr dirty="0" lang="en-US" sz="175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Чередование теории и практики </a:t>
            </a:r>
            <a:r>
              <a:rPr dirty="0" err="1" lang="en-US" sz="175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на</a:t>
            </a:r>
            <a:r>
              <a:rPr dirty="0" lang="en-US" sz="175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</a:t>
            </a:r>
            <a:r>
              <a:rPr dirty="0" err="1" lang="en-US" smtClean="0" sz="175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предприятиях</a:t>
            </a:r>
            <a:r>
              <a:rPr dirty="0" lang="ru-RU" smtClean="0" sz="175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с учетом сезонных работ в сельском хозяйстве</a:t>
            </a:r>
            <a:endParaRPr dirty="0" lang="en-US" sz="1750">
              <a:latin charset="-52" panose="020B0604020202020204" typeface="Lora"/>
            </a:endParaRPr>
          </a:p>
        </p:txBody>
      </p:sp>
      <p:sp>
        <p:nvSpPr>
          <p:cNvPr id="24" name="Shape 9"/>
          <p:cNvSpPr/>
          <p:nvPr/>
        </p:nvSpPr>
        <p:spPr>
          <a:xfrm>
            <a:off x="138255" y="451314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26" name="Text 10"/>
          <p:cNvSpPr/>
          <p:nvPr/>
        </p:nvSpPr>
        <p:spPr>
          <a:xfrm>
            <a:off x="182940" y="4555654"/>
            <a:ext cx="420932" cy="425291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ctr" indent="0" marL="0">
              <a:lnSpc>
                <a:spcPts val="2650"/>
              </a:lnSpc>
              <a:buNone/>
            </a:pPr>
            <a:r>
              <a:rPr b="1" dirty="0" lang="kk-KZ" sz="1600">
                <a:solidFill>
                  <a:srgbClr val="2A2742"/>
                </a:solidFill>
                <a:latin charset="-52" panose="020B0604020202020204" typeface="Lora"/>
                <a:cs charset="-120" pitchFamily="34" typeface="Outfit Extra Bold"/>
              </a:rPr>
              <a:t>2</a:t>
            </a:r>
            <a:endParaRPr dirty="0" lang="en-US" sz="1600">
              <a:latin charset="-52" panose="020B0604020202020204" typeface="Lora"/>
            </a:endParaRPr>
          </a:p>
        </p:txBody>
      </p:sp>
      <p:sp>
        <p:nvSpPr>
          <p:cNvPr id="27" name="Text 11"/>
          <p:cNvSpPr/>
          <p:nvPr/>
        </p:nvSpPr>
        <p:spPr>
          <a:xfrm>
            <a:off x="768061" y="4409800"/>
            <a:ext cx="3823014" cy="247817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750"/>
              </a:lnSpc>
              <a:buNone/>
            </a:pPr>
            <a:r>
              <a:rPr b="1" dirty="0" lang="en-US">
                <a:solidFill>
                  <a:srgbClr val="2A2742"/>
                </a:solidFill>
                <a:latin charset="-52" panose="020B0604020202020204" typeface="Lora"/>
                <a:ea charset="-122" pitchFamily="34" typeface="Outfit Extra Bold"/>
                <a:cs charset="-120" pitchFamily="34" typeface="Outfit Extra Bold"/>
              </a:rPr>
              <a:t>Совместное руководство</a:t>
            </a:r>
            <a:endParaRPr dirty="0" lang="en-US">
              <a:latin charset="-52" panose="020B0604020202020204" typeface="Lora"/>
            </a:endParaRPr>
          </a:p>
        </p:txBody>
      </p:sp>
      <p:sp>
        <p:nvSpPr>
          <p:cNvPr id="28" name="Text 12"/>
          <p:cNvSpPr/>
          <p:nvPr/>
        </p:nvSpPr>
        <p:spPr>
          <a:xfrm>
            <a:off x="661771" y="4792443"/>
            <a:ext cx="3707252" cy="776932"/>
          </a:xfrm>
          <a:prstGeom prst="rect">
            <a:avLst/>
          </a:prstGeom>
          <a:noFill/>
          <a:ln/>
        </p:spPr>
        <p:txBody>
          <a:bodyPr anchor="t" bIns="0" lIns="0" rIns="0" rtlCol="0" tIns="0" wrap="none"/>
          <a:lstStyle/>
          <a:p>
            <a:pPr algn="l" indent="0" marL="0">
              <a:lnSpc>
                <a:spcPts val="2850"/>
              </a:lnSpc>
              <a:buNone/>
            </a:pPr>
            <a:r>
              <a:rPr dirty="0" lang="en-US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Преподаватели и </a:t>
            </a:r>
            <a:r>
              <a:rPr dirty="0" err="1" lang="en-US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специалисты</a:t>
            </a:r>
            <a:r>
              <a:rPr dirty="0" lang="en-US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</a:t>
            </a:r>
            <a:endParaRPr dirty="0" lang="kk-KZ" smtClean="0" sz="1400">
              <a:solidFill>
                <a:srgbClr val="2A2742"/>
              </a:solidFill>
              <a:latin charset="-52" panose="020B0604020202020204" typeface="Lora"/>
              <a:ea charset="-122" pitchFamily="34" typeface="Arimo"/>
              <a:cs charset="-120" pitchFamily="34" typeface="Arimo"/>
            </a:endParaRPr>
          </a:p>
          <a:p>
            <a:pPr algn="l" indent="0" marL="0">
              <a:lnSpc>
                <a:spcPts val="2850"/>
              </a:lnSpc>
              <a:buNone/>
            </a:pPr>
            <a:r>
              <a:rPr dirty="0" err="1" lang="en-US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предприятий</a:t>
            </a:r>
            <a:r>
              <a:rPr dirty="0" lang="en-US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</a:t>
            </a:r>
            <a:r>
              <a:rPr dirty="0" err="1" lang="en-US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ведут</a:t>
            </a:r>
            <a:r>
              <a:rPr dirty="0" lang="en-US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</a:t>
            </a:r>
            <a:r>
              <a:rPr dirty="0" err="1" lang="en-US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практику</a:t>
            </a:r>
            <a:r>
              <a:rPr dirty="0" lang="ru-RU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</a:t>
            </a:r>
            <a:r>
              <a:rPr dirty="0" err="1" lang="ru-RU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студеньов</a:t>
            </a:r>
            <a:r>
              <a:rPr dirty="0" lang="kk-KZ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 и </a:t>
            </a:r>
          </a:p>
          <a:p>
            <a:pPr algn="l" indent="0" marL="0">
              <a:lnSpc>
                <a:spcPts val="2850"/>
              </a:lnSpc>
              <a:buNone/>
            </a:pPr>
            <a:r>
              <a:rPr dirty="0" lang="kk-KZ" smtClean="0" sz="1400">
                <a:solidFill>
                  <a:srgbClr val="2A2742"/>
                </a:solidFill>
                <a:latin charset="-52" panose="020B0604020202020204" typeface="Lora"/>
                <a:ea charset="-122" pitchFamily="34" typeface="Arimo"/>
                <a:cs charset="-120" pitchFamily="34" typeface="Arimo"/>
              </a:rPr>
              <a:t>стажировки магистрантов и докторантов</a:t>
            </a:r>
            <a:endParaRPr dirty="0" lang="en-US" sz="1400">
              <a:latin charset="-52" panose="020B0604020202020204"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265547859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1335</Words>
  <Application>Microsoft Office PowerPoint</Application>
  <PresentationFormat>Произвольный</PresentationFormat>
  <Paragraphs>161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Alice</vt:lpstr>
      <vt:lpstr>Sitka Small</vt:lpstr>
      <vt:lpstr>Outfit Extra Bold</vt:lpstr>
      <vt:lpstr>Calibri</vt:lpstr>
      <vt:lpstr>Lora</vt:lpstr>
      <vt:lpstr>Times New Roman</vt:lpstr>
      <vt:lpstr>Arimo</vt:lpstr>
      <vt:lpstr>Symbol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01</cp:lastModifiedBy>
  <cp:revision>67</cp:revision>
  <cp:lastPrinted>2025-04-21T05:03:06Z</cp:lastPrinted>
  <dcterms:created xsi:type="dcterms:W3CDTF">2025-04-17T10:45:26Z</dcterms:created>
  <dcterms:modified xsi:type="dcterms:W3CDTF">2025-04-25T03:24:02Z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6101979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S10.3.1</vt:lpwstr>
  </property>
</Properties>
</file>