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svg" ContentType="image/sv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0"/>
  </p:notesMasterIdLst>
  <p:sldIdLst>
    <p:sldId id="256" r:id="rId5"/>
    <p:sldId id="336" r:id="rId6"/>
    <p:sldId id="328" r:id="rId7"/>
    <p:sldId id="331" r:id="rId8"/>
    <p:sldId id="333" r:id="rId9"/>
    <p:sldId id="265" r:id="rId10"/>
    <p:sldId id="264" r:id="rId11"/>
    <p:sldId id="332" r:id="rId12"/>
    <p:sldId id="259" r:id="rId13"/>
    <p:sldId id="257" r:id="rId14"/>
    <p:sldId id="267" r:id="rId15"/>
    <p:sldId id="260" r:id="rId16"/>
    <p:sldId id="334" r:id="rId17"/>
    <p:sldId id="335" r:id="rId18"/>
    <p:sldId id="261" r:id="rId19"/>
  </p:sldIdLst>
  <p:sldSz cx="9144000" cy="5143500" type="screen16x9"/>
  <p:notesSz cx="6858000" cy="9144000"/>
  <p:embeddedFontLst>
    <p:embeddedFont>
      <p:font typeface="Lato Heavy Bold" charset="0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Century Gothic" pitchFamily="34" charset="0"/>
      <p:regular r:id="rId26"/>
      <p:bold r:id="rId27"/>
      <p:italic r:id="rId28"/>
      <p:boldItalic r:id="rId29"/>
    </p:embeddedFont>
    <p:embeddedFont>
      <p:font typeface="Times New Roman Bold" charset="0"/>
      <p:regular r:id="rId30"/>
    </p:embeddedFont>
    <p:embeddedFont>
      <p:font typeface="Lato" charset="0"/>
      <p:regular r:id="rId31"/>
    </p:embeddedFont>
  </p:embeddedFontLst>
  <p:defaultTextStyle>
    <a:defPPr>
      <a:defRPr lang="en-US"/>
    </a:defPPr>
    <a:lvl1pPr marL="0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2676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65353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48029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30706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13382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296058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678735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061411" algn="l" defTabSz="765353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00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484" autoAdjust="0"/>
  </p:normalViewPr>
  <p:slideViewPr>
    <p:cSldViewPr>
      <p:cViewPr>
        <p:scale>
          <a:sx n="70" d="100"/>
          <a:sy n="70" d="100"/>
        </p:scale>
        <p:origin x="-1302" y="-366"/>
      </p:cViewPr>
      <p:guideLst>
        <p:guide orient="horz" pos="1519"/>
        <p:guide pos="27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7578C-226F-4ED9-883C-96FAEA2B12BF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01BCF-9B81-45EB-8957-805029849F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9096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2676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65353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48029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30706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13382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96058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78735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61411" algn="l" defTabSz="76535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45F6B-544F-4F3D-8EEA-AD51F19577A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1BCF-9B81-45EB-8957-805029849F1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5159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201BCF-9B81-45EB-8957-805029849F1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135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38" y="1497956"/>
            <a:ext cx="7286625" cy="103361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2732484"/>
            <a:ext cx="6000750" cy="123229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2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5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0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13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96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78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61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15062" y="193105"/>
            <a:ext cx="1928813" cy="411435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8625" y="193105"/>
            <a:ext cx="5643563" cy="411435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68" y="3098602"/>
            <a:ext cx="7286625" cy="957709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68" y="2043783"/>
            <a:ext cx="7286625" cy="1054819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267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535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480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3070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1338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29605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6787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06141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625" y="1125141"/>
            <a:ext cx="3786188" cy="318231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7687" y="1125141"/>
            <a:ext cx="3786188" cy="318231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625" y="1079376"/>
            <a:ext cx="3787676" cy="44983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2676" indent="0">
              <a:buNone/>
              <a:defRPr sz="1700" b="1"/>
            </a:lvl2pPr>
            <a:lvl3pPr marL="765353" indent="0">
              <a:buNone/>
              <a:defRPr sz="1500" b="1"/>
            </a:lvl3pPr>
            <a:lvl4pPr marL="1148029" indent="0">
              <a:buNone/>
              <a:defRPr sz="1300" b="1"/>
            </a:lvl4pPr>
            <a:lvl5pPr marL="1530706" indent="0">
              <a:buNone/>
              <a:defRPr sz="1300" b="1"/>
            </a:lvl5pPr>
            <a:lvl6pPr marL="1913382" indent="0">
              <a:buNone/>
              <a:defRPr sz="1300" b="1"/>
            </a:lvl6pPr>
            <a:lvl7pPr marL="2296058" indent="0">
              <a:buNone/>
              <a:defRPr sz="1300" b="1"/>
            </a:lvl7pPr>
            <a:lvl8pPr marL="2678735" indent="0">
              <a:buNone/>
              <a:defRPr sz="1300" b="1"/>
            </a:lvl8pPr>
            <a:lvl9pPr marL="3061411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625" y="1529209"/>
            <a:ext cx="3787676" cy="2778249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54711" y="1079376"/>
            <a:ext cx="3789164" cy="44983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2676" indent="0">
              <a:buNone/>
              <a:defRPr sz="1700" b="1"/>
            </a:lvl2pPr>
            <a:lvl3pPr marL="765353" indent="0">
              <a:buNone/>
              <a:defRPr sz="1500" b="1"/>
            </a:lvl3pPr>
            <a:lvl4pPr marL="1148029" indent="0">
              <a:buNone/>
              <a:defRPr sz="1300" b="1"/>
            </a:lvl4pPr>
            <a:lvl5pPr marL="1530706" indent="0">
              <a:buNone/>
              <a:defRPr sz="1300" b="1"/>
            </a:lvl5pPr>
            <a:lvl6pPr marL="1913382" indent="0">
              <a:buNone/>
              <a:defRPr sz="1300" b="1"/>
            </a:lvl6pPr>
            <a:lvl7pPr marL="2296058" indent="0">
              <a:buNone/>
              <a:defRPr sz="1300" b="1"/>
            </a:lvl7pPr>
            <a:lvl8pPr marL="2678735" indent="0">
              <a:buNone/>
              <a:defRPr sz="1300" b="1"/>
            </a:lvl8pPr>
            <a:lvl9pPr marL="3061411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4711" y="1529209"/>
            <a:ext cx="3789164" cy="2778249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6" y="191988"/>
            <a:ext cx="2820293" cy="817066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1609" y="191989"/>
            <a:ext cx="4792266" cy="4115470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8626" y="1009055"/>
            <a:ext cx="2820293" cy="3298404"/>
          </a:xfrm>
        </p:spPr>
        <p:txBody>
          <a:bodyPr/>
          <a:lstStyle>
            <a:lvl1pPr marL="0" indent="0">
              <a:buNone/>
              <a:defRPr sz="1200"/>
            </a:lvl1pPr>
            <a:lvl2pPr marL="382676" indent="0">
              <a:buNone/>
              <a:defRPr sz="1000"/>
            </a:lvl2pPr>
            <a:lvl3pPr marL="765353" indent="0">
              <a:buNone/>
              <a:defRPr sz="800"/>
            </a:lvl3pPr>
            <a:lvl4pPr marL="1148029" indent="0">
              <a:buNone/>
              <a:defRPr sz="800"/>
            </a:lvl4pPr>
            <a:lvl5pPr marL="1530706" indent="0">
              <a:buNone/>
              <a:defRPr sz="800"/>
            </a:lvl5pPr>
            <a:lvl6pPr marL="1913382" indent="0">
              <a:buNone/>
              <a:defRPr sz="800"/>
            </a:lvl6pPr>
            <a:lvl7pPr marL="2296058" indent="0">
              <a:buNone/>
              <a:defRPr sz="800"/>
            </a:lvl7pPr>
            <a:lvl8pPr marL="2678735" indent="0">
              <a:buNone/>
              <a:defRPr sz="800"/>
            </a:lvl8pPr>
            <a:lvl9pPr marL="306141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0270" y="3375422"/>
            <a:ext cx="5143500" cy="39848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80270" y="430857"/>
            <a:ext cx="5143500" cy="2893219"/>
          </a:xfrm>
        </p:spPr>
        <p:txBody>
          <a:bodyPr/>
          <a:lstStyle>
            <a:lvl1pPr marL="0" indent="0">
              <a:buNone/>
              <a:defRPr sz="2700"/>
            </a:lvl1pPr>
            <a:lvl2pPr marL="382676" indent="0">
              <a:buNone/>
              <a:defRPr sz="2300"/>
            </a:lvl2pPr>
            <a:lvl3pPr marL="765353" indent="0">
              <a:buNone/>
              <a:defRPr sz="2000"/>
            </a:lvl3pPr>
            <a:lvl4pPr marL="1148029" indent="0">
              <a:buNone/>
              <a:defRPr sz="1700"/>
            </a:lvl4pPr>
            <a:lvl5pPr marL="1530706" indent="0">
              <a:buNone/>
              <a:defRPr sz="1700"/>
            </a:lvl5pPr>
            <a:lvl6pPr marL="1913382" indent="0">
              <a:buNone/>
              <a:defRPr sz="1700"/>
            </a:lvl6pPr>
            <a:lvl7pPr marL="2296058" indent="0">
              <a:buNone/>
              <a:defRPr sz="1700"/>
            </a:lvl7pPr>
            <a:lvl8pPr marL="2678735" indent="0">
              <a:buNone/>
              <a:defRPr sz="1700"/>
            </a:lvl8pPr>
            <a:lvl9pPr marL="3061411" indent="0">
              <a:buNone/>
              <a:defRPr sz="1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80270" y="3773909"/>
            <a:ext cx="5143500" cy="565919"/>
          </a:xfrm>
        </p:spPr>
        <p:txBody>
          <a:bodyPr/>
          <a:lstStyle>
            <a:lvl1pPr marL="0" indent="0">
              <a:buNone/>
              <a:defRPr sz="1200"/>
            </a:lvl1pPr>
            <a:lvl2pPr marL="382676" indent="0">
              <a:buNone/>
              <a:defRPr sz="1000"/>
            </a:lvl2pPr>
            <a:lvl3pPr marL="765353" indent="0">
              <a:buNone/>
              <a:defRPr sz="800"/>
            </a:lvl3pPr>
            <a:lvl4pPr marL="1148029" indent="0">
              <a:buNone/>
              <a:defRPr sz="800"/>
            </a:lvl4pPr>
            <a:lvl5pPr marL="1530706" indent="0">
              <a:buNone/>
              <a:defRPr sz="800"/>
            </a:lvl5pPr>
            <a:lvl6pPr marL="1913382" indent="0">
              <a:buNone/>
              <a:defRPr sz="800"/>
            </a:lvl6pPr>
            <a:lvl7pPr marL="2296058" indent="0">
              <a:buNone/>
              <a:defRPr sz="800"/>
            </a:lvl7pPr>
            <a:lvl8pPr marL="2678735" indent="0">
              <a:buNone/>
              <a:defRPr sz="800"/>
            </a:lvl8pPr>
            <a:lvl9pPr marL="306141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625" y="193105"/>
            <a:ext cx="7715250" cy="803672"/>
          </a:xfrm>
          <a:prstGeom prst="rect">
            <a:avLst/>
          </a:prstGeom>
        </p:spPr>
        <p:txBody>
          <a:bodyPr vert="horz" lIns="76535" tIns="38268" rIns="76535" bIns="3826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625" y="1125141"/>
            <a:ext cx="7715250" cy="3182318"/>
          </a:xfrm>
          <a:prstGeom prst="rect">
            <a:avLst/>
          </a:prstGeom>
        </p:spPr>
        <p:txBody>
          <a:bodyPr vert="horz" lIns="76535" tIns="38268" rIns="76535" bIns="3826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8625" y="4469309"/>
            <a:ext cx="2000250" cy="256729"/>
          </a:xfrm>
          <a:prstGeom prst="rect">
            <a:avLst/>
          </a:prstGeom>
        </p:spPr>
        <p:txBody>
          <a:bodyPr vert="horz" lIns="76535" tIns="38268" rIns="76535" bIns="38268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28938" y="4469309"/>
            <a:ext cx="2714625" cy="256729"/>
          </a:xfrm>
          <a:prstGeom prst="rect">
            <a:avLst/>
          </a:prstGeom>
        </p:spPr>
        <p:txBody>
          <a:bodyPr vert="horz" lIns="76535" tIns="38268" rIns="76535" bIns="38268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43625" y="4469309"/>
            <a:ext cx="2000250" cy="256729"/>
          </a:xfrm>
          <a:prstGeom prst="rect">
            <a:avLst/>
          </a:prstGeom>
        </p:spPr>
        <p:txBody>
          <a:bodyPr vert="horz" lIns="76535" tIns="38268" rIns="76535" bIns="38268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5353" rtl="0" eaLnBrk="1" latinLnBrk="0" hangingPunct="1"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7007" indent="-287007" algn="l" defTabSz="76535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849" indent="-239173" algn="l" defTabSz="765353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56691" indent="-191338" algn="l" defTabSz="765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9367" indent="-191338" algn="l" defTabSz="765353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2044" indent="-191338" algn="l" defTabSz="765353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4720" indent="-191338" algn="l" defTabSz="76535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87397" indent="-191338" algn="l" defTabSz="76535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70073" indent="-191338" algn="l" defTabSz="76535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52749" indent="-191338" algn="l" defTabSz="76535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2676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5353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8029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30706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3382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96058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78735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61411" algn="l" defTabSz="76535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18" Type="http://schemas.openxmlformats.org/officeDocument/2006/relationships/image" Target="../media/image30.png"/><Relationship Id="rId3" Type="http://schemas.openxmlformats.org/officeDocument/2006/relationships/image" Target="../media/image18.pn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23.jpeg"/><Relationship Id="rId5" Type="http://schemas.openxmlformats.org/officeDocument/2006/relationships/image" Target="../media/image3.png"/><Relationship Id="rId15" Type="http://schemas.openxmlformats.org/officeDocument/2006/relationships/image" Target="../media/image27.jpeg"/><Relationship Id="rId10" Type="http://schemas.openxmlformats.org/officeDocument/2006/relationships/image" Target="../media/image22.jpeg"/><Relationship Id="rId4" Type="http://schemas.openxmlformats.org/officeDocument/2006/relationships/image" Target="../media/image42.sv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forms.gle/kv5cGZushwXQjfR56" TargetMode="External"/><Relationship Id="rId3" Type="http://schemas.openxmlformats.org/officeDocument/2006/relationships/image" Target="../media/image3.sv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forms.gle/eikuevsj1Darx1sf9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44" b="4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80000"/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1279036"/>
            <a:ext cx="9144000" cy="2603114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07505" y="1516924"/>
            <a:ext cx="8928991" cy="16541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ru-RU" sz="2300" b="1" spc="199" dirty="0">
                <a:solidFill>
                  <a:srgbClr val="028138"/>
                </a:solidFill>
                <a:latin typeface="League Spartan Bold"/>
              </a:rPr>
              <a:t>Совместное формирование компетенций: </a:t>
            </a:r>
            <a:endParaRPr lang="ru-RU" sz="2300" b="1" spc="199" dirty="0" smtClean="0">
              <a:solidFill>
                <a:srgbClr val="028138"/>
              </a:solidFill>
              <a:latin typeface="League Spartan Bold"/>
            </a:endParaRPr>
          </a:p>
          <a:p>
            <a:pPr algn="ctr">
              <a:lnSpc>
                <a:spcPts val="4500"/>
              </a:lnSpc>
            </a:pPr>
            <a:r>
              <a:rPr lang="ru-RU" sz="2300" b="1" spc="199" dirty="0" smtClean="0">
                <a:solidFill>
                  <a:srgbClr val="028138"/>
                </a:solidFill>
                <a:latin typeface="League Spartan Bold"/>
              </a:rPr>
              <a:t>дуальное </a:t>
            </a:r>
            <a:r>
              <a:rPr lang="ru-RU" sz="2300" b="1" spc="199" dirty="0">
                <a:solidFill>
                  <a:srgbClr val="028138"/>
                </a:solidFill>
                <a:latin typeface="League Spartan Bold"/>
              </a:rPr>
              <a:t>образование КИнЭУ как ответ </a:t>
            </a:r>
            <a:endParaRPr lang="ru-RU" sz="2300" b="1" spc="199" dirty="0" smtClean="0">
              <a:solidFill>
                <a:srgbClr val="028138"/>
              </a:solidFill>
              <a:latin typeface="League Spartan Bold"/>
            </a:endParaRPr>
          </a:p>
          <a:p>
            <a:pPr algn="ctr">
              <a:lnSpc>
                <a:spcPts val="4500"/>
              </a:lnSpc>
            </a:pPr>
            <a:r>
              <a:rPr lang="ru-RU" sz="2300" b="1" spc="199" dirty="0" smtClean="0">
                <a:solidFill>
                  <a:srgbClr val="028138"/>
                </a:solidFill>
                <a:latin typeface="League Spartan Bold"/>
              </a:rPr>
              <a:t>на </a:t>
            </a:r>
            <a:r>
              <a:rPr lang="ru-RU" sz="2300" b="1" spc="199" dirty="0">
                <a:solidFill>
                  <a:srgbClr val="028138"/>
                </a:solidFill>
                <a:latin typeface="League Spartan Bold"/>
              </a:rPr>
              <a:t>вызовы рынка труда</a:t>
            </a:r>
            <a:endParaRPr lang="en-US" sz="2300" b="1" spc="199" dirty="0">
              <a:solidFill>
                <a:srgbClr val="028138"/>
              </a:solidFill>
              <a:latin typeface="League Spartan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7505" y="4020573"/>
            <a:ext cx="8928991" cy="69249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Тулькубаева Сания </a:t>
            </a:r>
            <a:r>
              <a:rPr lang="ru-RU" b="1" spc="139" dirty="0" smtClean="0">
                <a:solidFill>
                  <a:srgbClr val="006600"/>
                </a:solidFill>
                <a:latin typeface="Lato Heavy Bold"/>
              </a:rPr>
              <a:t>Абильтаевна, </a:t>
            </a:r>
            <a:r>
              <a:rPr lang="ru-RU" b="1" spc="139" dirty="0" err="1" smtClean="0">
                <a:solidFill>
                  <a:srgbClr val="006600"/>
                </a:solidFill>
                <a:latin typeface="Lato Heavy Bold"/>
              </a:rPr>
              <a:t>к.с.-х.н</a:t>
            </a:r>
            <a:r>
              <a:rPr lang="ru-RU" b="1" spc="139" dirty="0" smtClean="0">
                <a:solidFill>
                  <a:srgbClr val="006600"/>
                </a:solidFill>
                <a:latin typeface="Lato Heavy Bold"/>
              </a:rPr>
              <a:t>., </a:t>
            </a:r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ассоциированный профессор, учёный секретарь ТОО "Сельскохозяйственная опытная станция "Заречное"</a:t>
            </a:r>
          </a:p>
          <a:p>
            <a:pPr algn="ctr"/>
            <a:r>
              <a:rPr lang="ru-RU" b="1" spc="139" dirty="0" smtClean="0">
                <a:solidFill>
                  <a:srgbClr val="FF0000"/>
                </a:solidFill>
                <a:latin typeface="Lato Heavy Bold"/>
              </a:rPr>
              <a:t>25 апреля</a:t>
            </a:r>
            <a:r>
              <a:rPr lang="en-US" b="1" spc="139" dirty="0" smtClean="0">
                <a:solidFill>
                  <a:srgbClr val="FF0000"/>
                </a:solidFill>
                <a:latin typeface="Lato Heavy Bold"/>
              </a:rPr>
              <a:t>, 202</a:t>
            </a:r>
            <a:r>
              <a:rPr lang="ru-RU" b="1" spc="139" dirty="0" smtClean="0">
                <a:solidFill>
                  <a:srgbClr val="FF0000"/>
                </a:solidFill>
                <a:latin typeface="Lato Heavy Bold"/>
              </a:rPr>
              <a:t>5 </a:t>
            </a:r>
            <a:r>
              <a:rPr lang="ru-RU" b="1" spc="139" dirty="0">
                <a:solidFill>
                  <a:srgbClr val="FF0000"/>
                </a:solidFill>
                <a:latin typeface="Lato Heavy Bold"/>
              </a:rPr>
              <a:t>г.</a:t>
            </a:r>
            <a:endParaRPr lang="en-US" b="1" spc="139" dirty="0">
              <a:solidFill>
                <a:srgbClr val="FF0000"/>
              </a:solidFill>
              <a:latin typeface="Lato Heavy Bold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07505" y="231360"/>
            <a:ext cx="8928992" cy="9002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08"/>
              </a:lnSpc>
            </a:pPr>
            <a:endParaRPr lang="en-US" sz="2300" b="1" spc="199" dirty="0">
              <a:solidFill>
                <a:srgbClr val="028138"/>
              </a:solidFill>
              <a:latin typeface="League Spartan Bold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1CA6E9C-65BA-4D2B-9618-65C8DB1556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13" y="400464"/>
            <a:ext cx="2920717" cy="5620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019" y="0"/>
            <a:ext cx="2511662" cy="14101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3E6C961-2FD4-442A-B104-6CFD0CDF03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06" y="-25572"/>
            <a:ext cx="2390443" cy="100757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857256"/>
            <a:ext cx="9144000" cy="42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1165315"/>
            <a:ext cx="9144000" cy="379511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3E6C961-2FD4-442A-B104-6CFD0CDF03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06" y="-25572"/>
            <a:ext cx="2390443" cy="1007572"/>
          </a:xfrm>
          <a:prstGeom prst="rect">
            <a:avLst/>
          </a:prstGeom>
        </p:spPr>
      </p:pic>
      <p:pic>
        <p:nvPicPr>
          <p:cNvPr id="26" name="Рисунок 25" descr="D:\ДП\ДОКИ КОСТ. НИИСХ 2010\доп. папка Сания док-ты\доки СХОС Заречное 2022\Отправлено 2022\Заречное медиа-план, 2022\Заречное статья АгроИнфо, 25.08.22\IMG_084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019222"/>
            <a:ext cx="3147737" cy="16575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" name="Скругленный прямоугольник 26"/>
          <p:cNvSpPr/>
          <p:nvPr/>
        </p:nvSpPr>
        <p:spPr>
          <a:xfrm>
            <a:off x="4071934" y="928676"/>
            <a:ext cx="4853319" cy="189422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535" tIns="38268" rIns="76535" bIns="38268" rtlCol="0" anchor="ctr"/>
          <a:lstStyle/>
          <a:p>
            <a:pPr algn="just"/>
            <a:r>
              <a:rPr lang="ru-RU" sz="1700" b="1" dirty="0" smtClean="0">
                <a:solidFill>
                  <a:srgbClr val="006600"/>
                </a:solidFill>
              </a:rPr>
              <a:t>Дисциплина: Химия органическая, неорганическая и </a:t>
            </a:r>
            <a:r>
              <a:rPr lang="ru-RU" sz="1700" b="1" dirty="0">
                <a:solidFill>
                  <a:srgbClr val="006600"/>
                </a:solidFill>
              </a:rPr>
              <a:t>аналитическая. </a:t>
            </a:r>
          </a:p>
          <a:p>
            <a:pPr algn="just"/>
            <a:r>
              <a:rPr lang="ru-RU" sz="1300" b="1" dirty="0"/>
              <a:t>Компетенции:</a:t>
            </a:r>
            <a:r>
              <a:rPr lang="ru-RU" sz="1300" dirty="0"/>
              <a:t> Практические занятия позволят студентам предсказывать химические реакции, устанавливать взаимосвязи между структурой вещества и его химическими свойствами, использовать современную химическую терминологию и проводить расчеты на основе основных понятий и законов химии.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103188" y="2873129"/>
            <a:ext cx="4822065" cy="205942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6535" tIns="38268" rIns="76535" bIns="38268" rtlCol="0" anchor="ctr"/>
          <a:lstStyle/>
          <a:p>
            <a:pPr algn="just"/>
            <a:r>
              <a:rPr lang="ru-RU" sz="1700" b="1" dirty="0">
                <a:solidFill>
                  <a:srgbClr val="006600"/>
                </a:solidFill>
              </a:rPr>
              <a:t>Дисциплина: Агрохимия. </a:t>
            </a:r>
          </a:p>
          <a:p>
            <a:pPr algn="just"/>
            <a:r>
              <a:rPr lang="ru-RU" sz="1300" b="1" dirty="0"/>
              <a:t>Компетенции: </a:t>
            </a:r>
            <a:r>
              <a:rPr lang="ru-RU" sz="1300" dirty="0"/>
              <a:t>На практических занятиях обучающиеся будут работать с агрохимическими приборами для определения химического состава почв, растений и удобрений. Они также проведут аналитическую работу по определению агрохимических показателей, используя методы визуальной и химической диагностики минерального питания растений, научатся корректировать способы и сроки внесения минеральных удобрений, а также проводить контроль качества работ по их внесению.</a:t>
            </a:r>
          </a:p>
        </p:txBody>
      </p:sp>
      <p:sp>
        <p:nvSpPr>
          <p:cNvPr id="32" name="TextBox 7"/>
          <p:cNvSpPr txBox="1"/>
          <p:nvPr/>
        </p:nvSpPr>
        <p:spPr>
          <a:xfrm>
            <a:off x="285720" y="1064855"/>
            <a:ext cx="3147737" cy="9079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Лаборатория агрохимических исследований</a:t>
            </a:r>
            <a:endParaRPr lang="en-US" b="1" spc="139" dirty="0">
              <a:solidFill>
                <a:srgbClr val="006600"/>
              </a:solidFill>
              <a:latin typeface="Lato Heavy Bold"/>
            </a:endParaRPr>
          </a:p>
          <a:p>
            <a:pPr algn="ctr"/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</p:txBody>
      </p:sp>
      <p:sp>
        <p:nvSpPr>
          <p:cNvPr id="33" name="TextBox 7"/>
          <p:cNvSpPr txBox="1"/>
          <p:nvPr/>
        </p:nvSpPr>
        <p:spPr>
          <a:xfrm>
            <a:off x="285720" y="3877726"/>
            <a:ext cx="3147737" cy="113877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Наставник – Титкова Светлана, заведующая лабораторией,</a:t>
            </a:r>
          </a:p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учёный агроном</a:t>
            </a:r>
            <a:endParaRPr lang="en-US" b="1" spc="139" dirty="0">
              <a:solidFill>
                <a:srgbClr val="006600"/>
              </a:solidFill>
              <a:latin typeface="Lato Heavy Bold"/>
            </a:endParaRPr>
          </a:p>
          <a:p>
            <a:pPr algn="ctr"/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3500430" y="1868532"/>
            <a:ext cx="736704" cy="65298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535" tIns="38268" rIns="76535" bIns="38268"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/>
          <p:cNvSpPr/>
          <p:nvPr/>
        </p:nvSpPr>
        <p:spPr>
          <a:xfrm>
            <a:off x="3500430" y="3224738"/>
            <a:ext cx="736704" cy="65298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535" tIns="38268" rIns="76535" bIns="38268"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9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022424" y="1655862"/>
            <a:ext cx="3482603" cy="318625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10783" r="10783"/>
          <a:stretch>
            <a:fillRect/>
          </a:stretch>
        </p:blipFill>
        <p:spPr>
          <a:xfrm>
            <a:off x="4656222" y="0"/>
            <a:ext cx="3945179" cy="359199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CFE2A08D-A9EE-4356-A8FF-B2C753110A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10" y="-53578"/>
            <a:ext cx="2390443" cy="1007572"/>
          </a:xfrm>
          <a:prstGeom prst="rect">
            <a:avLst/>
          </a:prstGeom>
        </p:spPr>
      </p:pic>
      <p:pic>
        <p:nvPicPr>
          <p:cNvPr id="1030" name="Picture 6" descr="C:\на диск\Заречное ролик циф.ТЗ 1 пг. 2020\лаб. оборуд. циф.ТЗ, 2020\IMG-20190506-WA00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8747" y="1265774"/>
            <a:ext cx="2009194" cy="1054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 descr="C:\на диск\Заречное ролик циф.ТЗ 1 пг. 2020\лаб. оборуд. циф.ТЗ, 2020\IMG-20190506-WA000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8860" y="1265774"/>
            <a:ext cx="2009194" cy="1054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3" name="Picture 9" descr="C:\на диск\Заречное ролик циф.ТЗ 1 пг. 2020\лаб. оборуд. циф.ТЗ, 2020\IMG-20190506-WA000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8747" y="2421060"/>
            <a:ext cx="2009194" cy="1054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C:\100CANON, 05.08.20\IMG_1108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83032" y="2571750"/>
            <a:ext cx="2076167" cy="1054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C:\100CANON, 05.08.20\IMG_1268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72919" y="3887754"/>
            <a:ext cx="2009194" cy="1105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7" name="Picture 13" descr="D:\ДП\ДОКИ КОСТ. НИИСХ 2010\Резерв доки Заречный\Кост. НИИСХ резерв\ФОТО Заречный сан 2010\Интермаг конф. фото, 18.08.23\_DSC0184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983032" y="3887895"/>
            <a:ext cx="2076167" cy="1104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 descr="D:\ДП\ДОКИ КОСТ. НИИСХ 2010\Резерв доки Заречный\Кост. НИИСХ резерв\ФОТО Заречный сан 2010\фото ауд. ЦРЗ, 01.02.23\20230201_101631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8747" y="3917928"/>
            <a:ext cx="2009194" cy="1115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Рисунок 23" descr="C:\100CANON, 05.08.20\IMG_0953.JP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72919" y="2571750"/>
            <a:ext cx="2009194" cy="1054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Рисунок 25" descr="C:\100CANON, 05.08.20\IMG_1026.JP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562806" y="2571750"/>
            <a:ext cx="2009194" cy="1054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" name="TextBox 7"/>
          <p:cNvSpPr txBox="1"/>
          <p:nvPr/>
        </p:nvSpPr>
        <p:spPr>
          <a:xfrm>
            <a:off x="218747" y="763476"/>
            <a:ext cx="8706506" cy="3385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В СХОС «Заречное» для практического обучения студентов имеются:</a:t>
            </a:r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772919" y="1265774"/>
            <a:ext cx="2076167" cy="1054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050006" y="1265774"/>
            <a:ext cx="2009193" cy="1054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495834" y="3887754"/>
            <a:ext cx="2082288" cy="1145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Прямоугольник 18"/>
          <p:cNvSpPr/>
          <p:nvPr/>
        </p:nvSpPr>
        <p:spPr>
          <a:xfrm>
            <a:off x="698769" y="1115084"/>
            <a:ext cx="3394874" cy="3081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76535" tIns="38268" rIns="76535" bIns="38268">
            <a:spAutoFit/>
          </a:bodyPr>
          <a:lstStyle/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Испытательная лаборатория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509445" y="1106547"/>
            <a:ext cx="2735721" cy="3081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76535" tIns="38268" rIns="76535" bIns="38268">
            <a:spAutoFit/>
          </a:bodyPr>
          <a:lstStyle/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Научное оборудование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34828" y="2471290"/>
            <a:ext cx="3153206" cy="3081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76535" tIns="38268" rIns="76535" bIns="38268">
            <a:spAutoFit/>
          </a:bodyPr>
          <a:lstStyle/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Машинно-тракторный парк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51774" y="3571882"/>
            <a:ext cx="2143140" cy="5389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6535" tIns="38268" rIns="76535" bIns="38268">
            <a:spAutoFit/>
          </a:bodyPr>
          <a:lstStyle/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Филиал кафедры КИНЭУ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344682" y="3727036"/>
            <a:ext cx="2792145" cy="3081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76535" tIns="38268" rIns="76535" bIns="38268">
            <a:spAutoFit/>
          </a:bodyPr>
          <a:lstStyle/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Научные опытные поля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1165315"/>
            <a:ext cx="9144000" cy="379511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3E6C961-2FD4-442A-B104-6CFD0CDF03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06" y="-25572"/>
            <a:ext cx="2390443" cy="1007572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811116"/>
            <a:ext cx="3859050" cy="13149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sp>
        <p:nvSpPr>
          <p:cNvPr id="13" name="Прямоугольник 12"/>
          <p:cNvSpPr/>
          <p:nvPr/>
        </p:nvSpPr>
        <p:spPr>
          <a:xfrm>
            <a:off x="142171" y="1335955"/>
            <a:ext cx="4529708" cy="3632103"/>
          </a:xfrm>
          <a:prstGeom prst="rect">
            <a:avLst/>
          </a:prstGeom>
          <a:solidFill>
            <a:schemeClr val="bg1"/>
          </a:solidFill>
        </p:spPr>
        <p:txBody>
          <a:bodyPr wrap="square" lIns="76535" tIns="38268" rIns="76535" bIns="38268">
            <a:spAutoFit/>
          </a:bodyPr>
          <a:lstStyle/>
          <a:p>
            <a:r>
              <a:rPr lang="ru-RU" sz="700" b="1" dirty="0">
                <a:latin typeface="Times New Roman" pitchFamily="18" charset="0"/>
                <a:cs typeface="Times New Roman" pitchFamily="18" charset="0"/>
              </a:rPr>
              <a:t>Во время обучения студента в компании меня меньше всего порадовали:</a:t>
            </a:r>
            <a:r>
              <a:rPr lang="ru-RU" sz="7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i="1" dirty="0">
                <a:latin typeface="Times New Roman" pitchFamily="18" charset="0"/>
                <a:cs typeface="Times New Roman" pitchFamily="18" charset="0"/>
              </a:rPr>
              <a:t>Студенту периодически требуется посещать занятия в университете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dirty="0">
                <a:latin typeface="Times New Roman" pitchFamily="18" charset="0"/>
                <a:cs typeface="Times New Roman" pitchFamily="18" charset="0"/>
              </a:rPr>
              <a:t>Безынициативность студента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i="1" dirty="0">
                <a:latin typeface="Times New Roman" pitchFamily="18" charset="0"/>
                <a:cs typeface="Times New Roman" pitchFamily="18" charset="0"/>
              </a:rPr>
              <a:t>Не дисциплинированность студентов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i="1" dirty="0">
                <a:latin typeface="Times New Roman" pitchFamily="18" charset="0"/>
                <a:cs typeface="Times New Roman" pitchFamily="18" charset="0"/>
              </a:rPr>
              <a:t>Долго адаптировались</a:t>
            </a:r>
          </a:p>
          <a:p>
            <a:endParaRPr lang="ru-RU" sz="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00" b="1" dirty="0">
                <a:latin typeface="Times New Roman" pitchFamily="18" charset="0"/>
                <a:cs typeface="Times New Roman" pitchFamily="18" charset="0"/>
              </a:rPr>
              <a:t>Мои предложения по улучшению качества обучению студента в компании: 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i="1" dirty="0">
                <a:latin typeface="Times New Roman" pitchFamily="18" charset="0"/>
                <a:cs typeface="Times New Roman" pitchFamily="18" charset="0"/>
              </a:rPr>
              <a:t>Быть активным и инициативным слушателем теоретического и практического материала 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i="1" dirty="0">
                <a:latin typeface="Times New Roman" pitchFamily="18" charset="0"/>
                <a:cs typeface="Times New Roman" pitchFamily="18" charset="0"/>
              </a:rPr>
              <a:t>Хотелось бы, чтобы студент не уходил во время каникул из компании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i="1" dirty="0">
                <a:latin typeface="Times New Roman" pitchFamily="18" charset="0"/>
                <a:cs typeface="Times New Roman" pitchFamily="18" charset="0"/>
              </a:rPr>
              <a:t>Увеличение срока практики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i="1" dirty="0">
                <a:latin typeface="Times New Roman" pitchFamily="18" charset="0"/>
                <a:cs typeface="Times New Roman" pitchFamily="18" charset="0"/>
              </a:rPr>
              <a:t>Формирование умений и навыков, соответствующих требуемому уровню квалификации</a:t>
            </a:r>
          </a:p>
          <a:p>
            <a:endParaRPr lang="ru-RU" sz="7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00" b="1" dirty="0">
                <a:latin typeface="Times New Roman" pitchFamily="18" charset="0"/>
                <a:cs typeface="Times New Roman" pitchFamily="18" charset="0"/>
              </a:rPr>
              <a:t>Пожалуйста, опишите свой опыт реализации обучения студента в компании по сравнению со обучением в компании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i="1" dirty="0">
                <a:latin typeface="Times New Roman" pitchFamily="18" charset="0"/>
                <a:cs typeface="Times New Roman" pitchFamily="18" charset="0"/>
              </a:rPr>
              <a:t>Работа студента понравилась и мы взяли его в штат с выплатой заработной платы</a:t>
            </a:r>
            <a:r>
              <a:rPr lang="ru-RU" sz="7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dirty="0">
                <a:latin typeface="Times New Roman" pitchFamily="18" charset="0"/>
                <a:cs typeface="Times New Roman" pitchFamily="18" charset="0"/>
              </a:rPr>
              <a:t>Студент провел больше времени в компании, и большему научился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dirty="0">
                <a:latin typeface="Times New Roman" pitchFamily="18" charset="0"/>
                <a:cs typeface="Times New Roman" pitchFamily="18" charset="0"/>
              </a:rPr>
              <a:t>Более подкованы в практике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dirty="0">
                <a:latin typeface="Times New Roman" pitchFamily="18" charset="0"/>
                <a:cs typeface="Times New Roman" pitchFamily="18" charset="0"/>
              </a:rPr>
              <a:t>Повысил квалификацию студентов</a:t>
            </a:r>
          </a:p>
          <a:p>
            <a:pPr marL="127550" indent="-127550">
              <a:buFont typeface="Arial" pitchFamily="34" charset="0"/>
              <a:buChar char="•"/>
            </a:pPr>
            <a:endParaRPr lang="ru-RU" sz="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00" b="1" dirty="0">
                <a:latin typeface="Times New Roman" pitchFamily="18" charset="0"/>
                <a:cs typeface="Times New Roman" pitchFamily="18" charset="0"/>
              </a:rPr>
              <a:t>Как Вы оцениваете планирование следующего обучения студента в компании?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i="1" dirty="0">
                <a:latin typeface="Times New Roman" pitchFamily="18" charset="0"/>
                <a:cs typeface="Times New Roman" pitchFamily="18" charset="0"/>
              </a:rPr>
              <a:t>Продолжить сотрудничество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i="1" dirty="0">
                <a:latin typeface="Times New Roman" pitchFamily="18" charset="0"/>
                <a:cs typeface="Times New Roman" pitchFamily="18" charset="0"/>
              </a:rPr>
              <a:t>Готовы взять ещё на следующий год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i="1" dirty="0">
                <a:latin typeface="Times New Roman" pitchFamily="18" charset="0"/>
                <a:cs typeface="Times New Roman" pitchFamily="18" charset="0"/>
              </a:rPr>
              <a:t>Изучение новых дисциплин в вузе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i="1" dirty="0">
                <a:latin typeface="Times New Roman" pitchFamily="18" charset="0"/>
                <a:cs typeface="Times New Roman" pitchFamily="18" charset="0"/>
              </a:rPr>
              <a:t>Программа адаптации будет рассчитана на вновь принятых студентов</a:t>
            </a:r>
          </a:p>
          <a:p>
            <a:endParaRPr lang="ru-RU" sz="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00" b="1" dirty="0">
                <a:latin typeface="Times New Roman" pitchFamily="18" charset="0"/>
                <a:cs typeface="Times New Roman" pitchFamily="18" charset="0"/>
              </a:rPr>
              <a:t>Как это повлияло на Ваше сотрудничество с компанией (работа по поддержке НИОКР, ориентация, ожидания, приобретение компетенций/навыков/знаний)?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dirty="0">
                <a:latin typeface="Times New Roman" pitchFamily="18" charset="0"/>
                <a:cs typeface="Times New Roman" pitchFamily="18" charset="0"/>
              </a:rPr>
              <a:t>Обмен опытом.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dirty="0">
                <a:latin typeface="Times New Roman" pitchFamily="18" charset="0"/>
                <a:cs typeface="Times New Roman" pitchFamily="18" charset="0"/>
              </a:rPr>
              <a:t>Готовим сотрудника для своей компании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dirty="0">
                <a:latin typeface="Times New Roman" pitchFamily="18" charset="0"/>
                <a:cs typeface="Times New Roman" pitchFamily="18" charset="0"/>
              </a:rPr>
              <a:t>Дальнейшее сотрудничество</a:t>
            </a:r>
          </a:p>
          <a:p>
            <a:pPr marL="127550" indent="-127550">
              <a:buFont typeface="Arial" pitchFamily="34" charset="0"/>
              <a:buChar char="•"/>
            </a:pPr>
            <a:r>
              <a:rPr lang="ru-RU" sz="700" dirty="0">
                <a:latin typeface="Times New Roman" pitchFamily="18" charset="0"/>
                <a:cs typeface="Times New Roman" pitchFamily="18" charset="0"/>
              </a:rPr>
              <a:t>Научили пользоваться новыми технологиями, которая внедряет наша компания</a:t>
            </a:r>
          </a:p>
          <a:p>
            <a:endParaRPr lang="ru-RU" sz="700" dirty="0">
              <a:latin typeface="Times New Roman" pitchFamily="18" charset="0"/>
              <a:cs typeface="Times New Roman" pitchFamily="18" charset="0"/>
            </a:endParaRPr>
          </a:p>
          <a:p>
            <a:endParaRPr lang="ru-RU" sz="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16"/>
          <a:stretch/>
        </p:blipFill>
        <p:spPr bwMode="auto">
          <a:xfrm>
            <a:off x="4876800" y="3283386"/>
            <a:ext cx="3859050" cy="16514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sp>
        <p:nvSpPr>
          <p:cNvPr id="15" name="TextBox 7"/>
          <p:cNvSpPr txBox="1"/>
          <p:nvPr/>
        </p:nvSpPr>
        <p:spPr>
          <a:xfrm>
            <a:off x="29344" y="785356"/>
            <a:ext cx="8706506" cy="4462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  <a:p>
            <a:pPr algn="ctr"/>
            <a:r>
              <a:rPr lang="ru-RU" b="1" spc="139" dirty="0" smtClean="0">
                <a:solidFill>
                  <a:srgbClr val="006600"/>
                </a:solidFill>
                <a:latin typeface="Lato Heavy Bold"/>
              </a:rPr>
              <a:t>Анкета обратной связи – наставники предприятия</a:t>
            </a:r>
            <a:endParaRPr lang="en-US" b="1" spc="139" dirty="0" smtClean="0">
              <a:solidFill>
                <a:srgbClr val="006600"/>
              </a:solidFill>
              <a:latin typeface="Lato Heavy Bold"/>
            </a:endParaRPr>
          </a:p>
          <a:p>
            <a:pPr algn="ctr"/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76800" y="1324004"/>
            <a:ext cx="3859050" cy="354282"/>
          </a:xfrm>
          <a:prstGeom prst="rect">
            <a:avLst/>
          </a:prstGeom>
          <a:solidFill>
            <a:schemeClr val="bg1"/>
          </a:solidFill>
        </p:spPr>
        <p:txBody>
          <a:bodyPr wrap="square" lIns="76535" tIns="38268" rIns="76535" bIns="38268">
            <a:spAutoFit/>
          </a:bodyPr>
          <a:lstStyle/>
          <a:p>
            <a:r>
              <a:rPr lang="en-US" sz="1800" dirty="0">
                <a:hlinkClick r:id="rId8"/>
              </a:rPr>
              <a:t>https://forms.gle/kv5cGZushwXQjfR56</a:t>
            </a:r>
            <a:r>
              <a:rPr lang="ru-RU" sz="1800" dirty="0"/>
              <a:t>  </a:t>
            </a:r>
          </a:p>
        </p:txBody>
      </p:sp>
    </p:spTree>
    <p:extLst>
      <p:ext uri="{BB962C8B-B14F-4D97-AF65-F5344CB8AC3E}">
        <p14:creationId xmlns="" xmlns:p14="http://schemas.microsoft.com/office/powerpoint/2010/main" val="381300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3E6C961-2FD4-442A-B104-6CFD0CDF03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06" y="-25572"/>
            <a:ext cx="2390443" cy="1007572"/>
          </a:xfrm>
          <a:prstGeom prst="rect">
            <a:avLst/>
          </a:prstGeom>
        </p:spPr>
      </p:pic>
      <p:sp>
        <p:nvSpPr>
          <p:cNvPr id="15" name="TextBox 7"/>
          <p:cNvSpPr txBox="1"/>
          <p:nvPr/>
        </p:nvSpPr>
        <p:spPr>
          <a:xfrm>
            <a:off x="29344" y="785356"/>
            <a:ext cx="8706506" cy="4462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  <a:p>
            <a:pPr algn="ctr"/>
            <a:r>
              <a:rPr lang="ru-RU" b="1" spc="139" dirty="0" smtClean="0">
                <a:solidFill>
                  <a:srgbClr val="006600"/>
                </a:solidFill>
                <a:latin typeface="Lato Heavy Bold"/>
              </a:rPr>
              <a:t>Анкета обратной связи – обучающиеся</a:t>
            </a:r>
            <a:endParaRPr lang="en-US" b="1" spc="139" dirty="0" smtClean="0">
              <a:solidFill>
                <a:srgbClr val="006600"/>
              </a:solidFill>
              <a:latin typeface="Lato Heavy Bold"/>
            </a:endParaRPr>
          </a:p>
          <a:p>
            <a:pPr algn="ctr"/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</p:txBody>
      </p:sp>
      <p:pic>
        <p:nvPicPr>
          <p:cNvPr id="10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1165315"/>
            <a:ext cx="9144000" cy="379511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B34D82A0-D3FB-43B1-BA7D-229200EC6A3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0000"/>
          <a:stretch/>
        </p:blipFill>
        <p:spPr>
          <a:xfrm>
            <a:off x="203408" y="1555593"/>
            <a:ext cx="4179189" cy="345901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D112FDFB-0323-43BF-9A52-42F0C3A2947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48140" b="4674"/>
          <a:stretch/>
        </p:blipFill>
        <p:spPr>
          <a:xfrm>
            <a:off x="4599450" y="1541499"/>
            <a:ext cx="4393303" cy="341893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8" name="Прямоугольник 17"/>
          <p:cNvSpPr/>
          <p:nvPr/>
        </p:nvSpPr>
        <p:spPr>
          <a:xfrm>
            <a:off x="2664287" y="1175855"/>
            <a:ext cx="3619500" cy="323505"/>
          </a:xfrm>
          <a:prstGeom prst="rect">
            <a:avLst/>
          </a:prstGeom>
          <a:solidFill>
            <a:schemeClr val="bg1"/>
          </a:solidFill>
        </p:spPr>
        <p:txBody>
          <a:bodyPr wrap="square" lIns="76535" tIns="38268" rIns="76535" bIns="38268">
            <a:spAutoFit/>
          </a:bodyPr>
          <a:lstStyle/>
          <a:p>
            <a:r>
              <a:rPr lang="en-US" sz="1600" dirty="0">
                <a:hlinkClick r:id="rId8"/>
              </a:rPr>
              <a:t>https://forms.gle/eikuevsj1Darx1sf9</a:t>
            </a:r>
            <a:r>
              <a:rPr lang="ru-RU" sz="1600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91549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636" r="563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80000"/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" y="1218902"/>
            <a:ext cx="5463164" cy="269944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022425" y="2973589"/>
            <a:ext cx="2678925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25"/>
              </a:lnSpc>
            </a:pPr>
            <a:r>
              <a:rPr lang="en-US" b="1" spc="75" dirty="0">
                <a:solidFill>
                  <a:srgbClr val="F5FFE5"/>
                </a:solidFill>
                <a:latin typeface="Lato"/>
              </a:rPr>
              <a:t>@</a:t>
            </a:r>
            <a:r>
              <a:rPr lang="en-US" b="1" spc="75" dirty="0" err="1">
                <a:solidFill>
                  <a:srgbClr val="F5FFE5"/>
                </a:solidFill>
                <a:latin typeface="Lato"/>
              </a:rPr>
              <a:t>tooskhoszarechnoe</a:t>
            </a:r>
            <a:endParaRPr lang="en-US" b="1" spc="75" dirty="0">
              <a:solidFill>
                <a:srgbClr val="F5FFE5"/>
              </a:solidFill>
              <a:latin typeface="Lato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81707" y="1909409"/>
            <a:ext cx="3652242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77"/>
              </a:lnSpc>
            </a:pPr>
            <a:r>
              <a:rPr lang="ru-RU" sz="3000" spc="273" dirty="0">
                <a:solidFill>
                  <a:srgbClr val="FFDC79"/>
                </a:solidFill>
                <a:latin typeface="League Spartan Bold"/>
              </a:rPr>
              <a:t>Спасибо за внимание</a:t>
            </a:r>
            <a:r>
              <a:rPr lang="en-US" sz="3000" spc="273" dirty="0">
                <a:solidFill>
                  <a:srgbClr val="FFDC79"/>
                </a:solidFill>
                <a:latin typeface="League Spartan Bold"/>
              </a:rPr>
              <a:t>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80AE3ECD-9D70-42E9-8AD6-63AD913E7D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06" y="-25572"/>
            <a:ext cx="2390443" cy="1007572"/>
          </a:xfrm>
          <a:prstGeom prst="rect">
            <a:avLst/>
          </a:prstGeom>
        </p:spPr>
      </p:pic>
      <p:pic>
        <p:nvPicPr>
          <p:cNvPr id="5124" name="Picture 4" descr="Инстаграмм значок клипарт (49 фото) &quot; Шаблоны для вырезания и векторы для презен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707" y="2873129"/>
            <a:ext cx="474891" cy="435310"/>
          </a:xfrm>
          <a:prstGeom prst="rect">
            <a:avLst/>
          </a:prstGeom>
          <a:noFill/>
        </p:spPr>
      </p:pic>
      <p:pic>
        <p:nvPicPr>
          <p:cNvPr id="10" name="Picture 4" descr="Инстаграмм значок клипарт (49 фото) &quot; Шаблоны для вырезания и векторы для презен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707" y="3446958"/>
            <a:ext cx="474891" cy="435310"/>
          </a:xfrm>
          <a:prstGeom prst="rect">
            <a:avLst/>
          </a:prstGeom>
          <a:noFill/>
        </p:spPr>
      </p:pic>
      <p:sp>
        <p:nvSpPr>
          <p:cNvPr id="11" name="TextBox 6"/>
          <p:cNvSpPr txBox="1"/>
          <p:nvPr/>
        </p:nvSpPr>
        <p:spPr>
          <a:xfrm>
            <a:off x="1039705" y="3431922"/>
            <a:ext cx="2678925" cy="2718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25"/>
              </a:lnSpc>
            </a:pPr>
            <a:r>
              <a:rPr lang="en-US" b="1" spc="75" dirty="0" smtClean="0">
                <a:solidFill>
                  <a:srgbClr val="F5FFE5"/>
                </a:solidFill>
                <a:latin typeface="Lato"/>
              </a:rPr>
              <a:t>@kineu.kz</a:t>
            </a:r>
            <a:endParaRPr lang="en-US" b="1" spc="75" dirty="0">
              <a:solidFill>
                <a:srgbClr val="F5FFE5"/>
              </a:solidFill>
              <a:latin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32" y="1269887"/>
            <a:ext cx="9144000" cy="387361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0681A38-7D35-4C36-BA73-90D63CC97B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06" y="-25572"/>
            <a:ext cx="2390443" cy="1007572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218747" y="863936"/>
            <a:ext cx="8706506" cy="24622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ТОО "Сельскохозяйственная опытная станция "Заречное"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071552"/>
            <a:ext cx="8786874" cy="4071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1086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" y="1269887"/>
            <a:ext cx="9144000" cy="387361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0681A38-7D35-4C36-BA73-90D63CC97B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06" y="-25572"/>
            <a:ext cx="2390443" cy="1007572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218747" y="863936"/>
            <a:ext cx="8706506" cy="2308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Дуальное обучение</a:t>
            </a:r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1357304"/>
            <a:ext cx="3071834" cy="3070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2D1329A0-EA32-45D9-8380-7E57CC690F96}"/>
              </a:ext>
            </a:extLst>
          </p:cNvPr>
          <p:cNvSpPr/>
          <p:nvPr/>
        </p:nvSpPr>
        <p:spPr>
          <a:xfrm>
            <a:off x="142844" y="4558403"/>
            <a:ext cx="8815551" cy="585115"/>
          </a:xfrm>
          <a:prstGeom prst="rect">
            <a:avLst/>
          </a:prstGeom>
          <a:solidFill>
            <a:schemeClr val="bg1"/>
          </a:solidFill>
        </p:spPr>
        <p:txBody>
          <a:bodyPr wrap="square" lIns="76535" tIns="38268" rIns="76535" bIns="38268">
            <a:spAutoFit/>
          </a:bodyPr>
          <a:lstStyle/>
          <a:p>
            <a:pPr lvl="0" algn="just">
              <a:spcBef>
                <a:spcPct val="0"/>
              </a:spcBef>
            </a:pPr>
            <a:r>
              <a:rPr lang="kk-KZ" sz="1100" b="1" dirty="0"/>
              <a:t>Статья 119 ТК. Дуальное обучение, Закон об образовании</a:t>
            </a:r>
          </a:p>
          <a:p>
            <a:pPr lvl="0" algn="just">
              <a:spcBef>
                <a:spcPct val="0"/>
              </a:spcBef>
            </a:pPr>
            <a:r>
              <a:rPr lang="ru-RU" sz="1100" b="1" i="1" dirty="0">
                <a:latin typeface="Century Gothic" panose="020B0502020202020204" pitchFamily="34" charset="0"/>
              </a:rPr>
              <a:t>Приказ МНВО РК от 27 июля 2023 года № 361 «Об утверждении Правил организации дуального обучения в организациях высшего и (или) послевузовского образования»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2844" y="1357305"/>
            <a:ext cx="1714512" cy="3071833"/>
          </a:xfrm>
          <a:prstGeom prst="rect">
            <a:avLst/>
          </a:prstGeom>
          <a:solidFill>
            <a:schemeClr val="bg1"/>
          </a:solidFill>
        </p:spPr>
        <p:txBody>
          <a:bodyPr wrap="square" lIns="76535" tIns="38268" rIns="76535" bIns="38268" rtlCol="0">
            <a:spAutoFit/>
          </a:bodyPr>
          <a:lstStyle/>
          <a:p>
            <a:pPr marL="95935" lvl="1"/>
            <a:r>
              <a:rPr lang="en-US" sz="1000" b="1" dirty="0">
                <a:solidFill>
                  <a:srgbClr val="0065B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Преимущество дуального обучения</a:t>
            </a:r>
          </a:p>
          <a:p>
            <a:pPr marL="0" lvl="1">
              <a:spcBef>
                <a:spcPts val="418"/>
              </a:spcBef>
              <a:spcAft>
                <a:spcPts val="418"/>
              </a:spcAft>
              <a:buFont typeface="Wingdings" pitchFamily="2" charset="2"/>
              <a:buChar char="Ø"/>
            </a:pPr>
            <a:r>
              <a:rPr lang="en-US" sz="1000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Производственное обучение с первого года обучения</a:t>
            </a:r>
          </a:p>
          <a:p>
            <a:pPr marL="0" lvl="1">
              <a:spcBef>
                <a:spcPts val="418"/>
              </a:spcBef>
              <a:spcAft>
                <a:spcPts val="418"/>
              </a:spcAft>
              <a:buFont typeface="Wingdings" pitchFamily="2" charset="2"/>
              <a:buChar char="Ø"/>
            </a:pPr>
            <a:r>
              <a:rPr lang="en-US" sz="1000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Формирование профессиональных компетенции на производстве </a:t>
            </a:r>
          </a:p>
          <a:p>
            <a:pPr marL="0" lvl="1">
              <a:spcBef>
                <a:spcPts val="418"/>
              </a:spcBef>
              <a:spcAft>
                <a:spcPts val="418"/>
              </a:spcAft>
              <a:buFont typeface="Wingdings" pitchFamily="2" charset="2"/>
              <a:buChar char="Ø"/>
            </a:pPr>
            <a:r>
              <a:rPr lang="en-US" sz="1000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Опытные наставники с </a:t>
            </a:r>
            <a:r>
              <a:rPr lang="en-US" sz="1000" b="1" dirty="0" err="1" smtClean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предприятий</a:t>
            </a:r>
            <a:r>
              <a:rPr lang="ru-RU" sz="1000" b="1" dirty="0" smtClean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1000" b="1" dirty="0" smtClean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/</a:t>
            </a:r>
            <a:r>
              <a:rPr lang="ru-RU" sz="1000" b="1" dirty="0" smtClean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1000" b="1" dirty="0" err="1" smtClean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организаций</a:t>
            </a:r>
            <a:endParaRPr lang="en-US" sz="1000" b="1" dirty="0">
              <a:solidFill>
                <a:srgbClr val="17375E"/>
              </a:solidFill>
              <a:latin typeface="Times New Roman Bold"/>
              <a:ea typeface="Times New Roman Bold"/>
              <a:cs typeface="Times New Roman Bold"/>
              <a:sym typeface="Times New Roman Bold"/>
            </a:endParaRPr>
          </a:p>
          <a:p>
            <a:pPr marL="0" lvl="1">
              <a:spcBef>
                <a:spcPts val="418"/>
              </a:spcBef>
              <a:spcAft>
                <a:spcPts val="418"/>
              </a:spcAft>
              <a:buFont typeface="Wingdings" pitchFamily="2" charset="2"/>
              <a:buChar char="Ø"/>
            </a:pPr>
            <a:r>
              <a:rPr lang="en-US" sz="1000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Ранее трудоустройстройство</a:t>
            </a:r>
          </a:p>
          <a:p>
            <a:pPr marL="0" lvl="1">
              <a:spcBef>
                <a:spcPts val="418"/>
              </a:spcBef>
              <a:spcAft>
                <a:spcPts val="418"/>
              </a:spcAft>
              <a:buFont typeface="Wingdings" pitchFamily="2" charset="2"/>
              <a:buChar char="Ø"/>
            </a:pPr>
            <a:r>
              <a:rPr lang="en-US" sz="1000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Конкурентноспособные кадры «под заказ»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1357304"/>
            <a:ext cx="3786214" cy="3070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6761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" y="1269887"/>
            <a:ext cx="9144000" cy="387361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0681A38-7D35-4C36-BA73-90D63CC97B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06" y="-25572"/>
            <a:ext cx="2390443" cy="1007572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218747" y="863935"/>
            <a:ext cx="8706506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Разработана совместная образовательная программа</a:t>
            </a:r>
          </a:p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«6В08147 Агроэкология» и введена в РЕЕСТР </a:t>
            </a:r>
            <a:r>
              <a:rPr lang="ru-RU" b="1" spc="139" dirty="0" smtClean="0">
                <a:solidFill>
                  <a:srgbClr val="006600"/>
                </a:solidFill>
                <a:latin typeface="Lato Heavy Bold"/>
              </a:rPr>
              <a:t>ОП:</a:t>
            </a:r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64139"/>
            <a:ext cx="3856821" cy="36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449" y="1363012"/>
            <a:ext cx="3907999" cy="36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2409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1014626"/>
            <a:ext cx="9144000" cy="37672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3E6C961-2FD4-442A-B104-6CFD0CDF03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06" y="-25572"/>
            <a:ext cx="2390443" cy="100757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0" y="733299"/>
            <a:ext cx="9143999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300" b="1" spc="139" dirty="0" smtClean="0">
                <a:solidFill>
                  <a:srgbClr val="006600"/>
                </a:solidFill>
                <a:latin typeface="Lato Heavy Bold"/>
              </a:rPr>
              <a:t>Совместно </a:t>
            </a:r>
            <a:r>
              <a:rPr lang="ru-RU" sz="1300" b="1" spc="139" dirty="0">
                <a:solidFill>
                  <a:srgbClr val="006600"/>
                </a:solidFill>
                <a:latin typeface="Lato Heavy Bold"/>
              </a:rPr>
              <a:t>с КИнЭУ им. М. </a:t>
            </a:r>
            <a:r>
              <a:rPr lang="ru-RU" sz="1300" b="1" spc="139" dirty="0" err="1">
                <a:solidFill>
                  <a:srgbClr val="006600"/>
                </a:solidFill>
                <a:latin typeface="Lato Heavy Bold"/>
              </a:rPr>
              <a:t>Дулатова</a:t>
            </a:r>
            <a:r>
              <a:rPr lang="ru-RU" sz="1300" b="1" spc="139" dirty="0">
                <a:solidFill>
                  <a:srgbClr val="006600"/>
                </a:solidFill>
                <a:latin typeface="Lato Heavy Bold"/>
              </a:rPr>
              <a:t> </a:t>
            </a:r>
            <a:r>
              <a:rPr lang="ru-RU" sz="1300" b="1" spc="139" dirty="0" smtClean="0">
                <a:solidFill>
                  <a:srgbClr val="006600"/>
                </a:solidFill>
                <a:latin typeface="Lato Heavy Bold"/>
              </a:rPr>
              <a:t>согласован </a:t>
            </a:r>
            <a:r>
              <a:rPr lang="ru-RU" sz="1300" b="1" spc="139" dirty="0">
                <a:solidFill>
                  <a:srgbClr val="006600"/>
                </a:solidFill>
                <a:latin typeface="Lato Heavy Bold"/>
              </a:rPr>
              <a:t>Р</a:t>
            </a:r>
            <a:r>
              <a:rPr lang="ru-RU" sz="1300" b="1" spc="139" dirty="0" smtClean="0">
                <a:solidFill>
                  <a:srgbClr val="006600"/>
                </a:solidFill>
                <a:latin typeface="Lato Heavy Bold"/>
              </a:rPr>
              <a:t>абочий учебный план дуального обучения:</a:t>
            </a:r>
            <a:endParaRPr lang="ru-RU" sz="1300" b="1" spc="139" dirty="0">
              <a:solidFill>
                <a:srgbClr val="006600"/>
              </a:solidFill>
              <a:latin typeface="Lato Heavy Bold"/>
            </a:endParaRPr>
          </a:p>
          <a:p>
            <a:pPr algn="ctr"/>
            <a:endParaRPr lang="en-US" sz="1300" b="1" spc="139" dirty="0">
              <a:solidFill>
                <a:srgbClr val="006600"/>
              </a:solidFill>
              <a:latin typeface="Lato Heavy Bold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06" y="982000"/>
            <a:ext cx="7416824" cy="4161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1014626"/>
            <a:ext cx="9144000" cy="37672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3E6C961-2FD4-442A-B104-6CFD0CDF03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06" y="-25572"/>
            <a:ext cx="2390443" cy="1007572"/>
          </a:xfrm>
          <a:prstGeom prst="rect">
            <a:avLst/>
          </a:prstGeom>
        </p:spPr>
      </p:pic>
      <p:sp>
        <p:nvSpPr>
          <p:cNvPr id="10" name="TextBox 7"/>
          <p:cNvSpPr txBox="1"/>
          <p:nvPr/>
        </p:nvSpPr>
        <p:spPr>
          <a:xfrm>
            <a:off x="218747" y="813706"/>
            <a:ext cx="8706506" cy="4462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График учебного процесса:</a:t>
            </a:r>
          </a:p>
          <a:p>
            <a:pPr algn="ctr"/>
            <a:endParaRPr lang="en-US" sz="700" b="1" spc="139" dirty="0">
              <a:solidFill>
                <a:srgbClr val="006600"/>
              </a:solidFill>
              <a:latin typeface="Lato Heavy Bold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9982"/>
            <a:ext cx="9144000" cy="3521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1014626"/>
            <a:ext cx="9144000" cy="37672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3E6C961-2FD4-442A-B104-6CFD0CDF03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06" y="-25572"/>
            <a:ext cx="2390443" cy="1007572"/>
          </a:xfrm>
          <a:prstGeom prst="rect">
            <a:avLst/>
          </a:prstGeom>
        </p:spPr>
      </p:pic>
      <p:sp>
        <p:nvSpPr>
          <p:cNvPr id="10" name="TextBox 7"/>
          <p:cNvSpPr txBox="1"/>
          <p:nvPr/>
        </p:nvSpPr>
        <p:spPr>
          <a:xfrm>
            <a:off x="218747" y="750708"/>
            <a:ext cx="8706506" cy="69249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b="1" spc="139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Международная специализированная аккредитация </a:t>
            </a:r>
            <a:r>
              <a:rPr lang="ru-RU" b="1" spc="139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независимом агентстве аккредитации и рейтинга IAAR:</a:t>
            </a:r>
          </a:p>
          <a:p>
            <a:pPr algn="ctr"/>
            <a:endParaRPr lang="en-US" b="1" spc="139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10" y="1189969"/>
            <a:ext cx="6400779" cy="3961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521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1271282"/>
            <a:ext cx="9144000" cy="387361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0681A38-7D35-4C36-BA73-90D63CC97B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5" y="214313"/>
            <a:ext cx="3571875" cy="56202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206" y="-25572"/>
            <a:ext cx="2390443" cy="1007572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218747" y="863935"/>
            <a:ext cx="8706506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График</a:t>
            </a:r>
            <a:br>
              <a:rPr lang="ru-RU" b="1" spc="139" dirty="0">
                <a:solidFill>
                  <a:srgbClr val="006600"/>
                </a:solidFill>
                <a:latin typeface="Lato Heavy Bold"/>
              </a:rPr>
            </a:br>
            <a:r>
              <a:rPr lang="ru-RU" b="1" spc="139" dirty="0">
                <a:solidFill>
                  <a:srgbClr val="006600"/>
                </a:solidFill>
                <a:latin typeface="Lato Heavy Bold"/>
              </a:rPr>
              <a:t>проведения занятий в рамках дуального обучения</a:t>
            </a:r>
            <a:endParaRPr lang="en-US" b="1" spc="139" dirty="0">
              <a:solidFill>
                <a:srgbClr val="006600"/>
              </a:solidFill>
              <a:latin typeface="Lato Heavy Bold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404" y="1428742"/>
            <a:ext cx="2790546" cy="3714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613" y="1428742"/>
            <a:ext cx="2613981" cy="3714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7ADC178-A0B0-43BA-A539-687B94BD63C1}"/>
              </a:ext>
            </a:extLst>
          </p:cNvPr>
          <p:cNvSpPr txBox="1"/>
          <p:nvPr/>
        </p:nvSpPr>
        <p:spPr>
          <a:xfrm>
            <a:off x="162138" y="1474403"/>
            <a:ext cx="3262390" cy="507827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lIns="45714" tIns="22858" rIns="45714" bIns="22858" rtlCol="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График занятий составляется совместно с предприятием </a:t>
            </a:r>
            <a:endParaRPr lang="kk-KZ" dirty="0">
              <a:latin typeface="Century Gothic" panose="020B0502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9F1393E-FE55-4F43-9CFE-C683217EA247}"/>
              </a:ext>
            </a:extLst>
          </p:cNvPr>
          <p:cNvSpPr txBox="1"/>
          <p:nvPr/>
        </p:nvSpPr>
        <p:spPr>
          <a:xfrm>
            <a:off x="142844" y="2014813"/>
            <a:ext cx="3281683" cy="507827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lIns="45714" tIns="22858" rIns="45714" bIns="22858" rtlCol="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Проведение инструктажа перед каждым занятием </a:t>
            </a:r>
            <a:endParaRPr lang="kk-KZ" dirty="0"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2CEEC32-2A9F-4E5B-93C8-D5602DB26E5F}"/>
              </a:ext>
            </a:extLst>
          </p:cNvPr>
          <p:cNvSpPr txBox="1"/>
          <p:nvPr/>
        </p:nvSpPr>
        <p:spPr>
          <a:xfrm>
            <a:off x="142845" y="2609851"/>
            <a:ext cx="3281682" cy="507827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lIns="45714" tIns="22858" rIns="45714" bIns="22858" rtlCol="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Наставник отмечает посещаемость обучающихся </a:t>
            </a:r>
            <a:endParaRPr lang="kk-KZ" dirty="0">
              <a:latin typeface="Century Gothic" panose="020B0502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C79AD62A-DE0F-43BC-ACAC-09715042EAA0}"/>
              </a:ext>
            </a:extLst>
          </p:cNvPr>
          <p:cNvSpPr txBox="1"/>
          <p:nvPr/>
        </p:nvSpPr>
        <p:spPr>
          <a:xfrm>
            <a:off x="142845" y="3243492"/>
            <a:ext cx="3281682" cy="73866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lIns="45714" tIns="22858" rIns="45714" bIns="22858" rtlCol="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Наставник оценивает текущее знания обучающихся в личном </a:t>
            </a:r>
            <a:r>
              <a:rPr lang="ru-RU" dirty="0" smtClean="0">
                <a:latin typeface="Century Gothic" panose="020B0502020202020204" pitchFamily="34" charset="0"/>
              </a:rPr>
              <a:t>кабинете</a:t>
            </a:r>
            <a:endParaRPr lang="kk-KZ" dirty="0">
              <a:latin typeface="Century Gothic" panose="020B0502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BF6D930-E2B1-4080-9992-8A64A32D084B}"/>
              </a:ext>
            </a:extLst>
          </p:cNvPr>
          <p:cNvSpPr txBox="1"/>
          <p:nvPr/>
        </p:nvSpPr>
        <p:spPr>
          <a:xfrm>
            <a:off x="162138" y="4065105"/>
            <a:ext cx="3262390" cy="96949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lIns="45714" tIns="22858" rIns="45714" bIns="22858" rtlCol="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Итоговая оценка производится в Университете с обязательным привлечением представителями </a:t>
            </a:r>
            <a:r>
              <a:rPr lang="ru-RU" dirty="0" smtClean="0">
                <a:latin typeface="Century Gothic" panose="020B0502020202020204" pitchFamily="34" charset="0"/>
              </a:rPr>
              <a:t>предприятия</a:t>
            </a:r>
            <a:endParaRPr lang="kk-KZ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1736D6466C224E92A67BD8890D3498" ma:contentTypeVersion="8" ma:contentTypeDescription="Create a new document." ma:contentTypeScope="" ma:versionID="3cd65d8cee245c371cd13a75cacc5b56">
  <xsd:schema xmlns:xsd="http://www.w3.org/2001/XMLSchema" xmlns:xs="http://www.w3.org/2001/XMLSchema" xmlns:p="http://schemas.microsoft.com/office/2006/metadata/properties" xmlns:ns2="d0149ba3-c546-46e9-9537-0c4459d23db8" xmlns:ns3="e3dc7abc-e808-4e97-b834-71b7adbabd11" targetNamespace="http://schemas.microsoft.com/office/2006/metadata/properties" ma:root="true" ma:fieldsID="12d90927dc1966da768e67e3f6470ee6" ns2:_="" ns3:_="">
    <xsd:import namespace="d0149ba3-c546-46e9-9537-0c4459d23db8"/>
    <xsd:import namespace="e3dc7abc-e808-4e97-b834-71b7adbabd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149ba3-c546-46e9-9537-0c4459d23db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e5a7fb6f-2df3-4765-889c-429d5e91dc4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dc7abc-e808-4e97-b834-71b7adbabd11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c32d85ae-7a91-4fa0-842b-c3b2c557aa6a}" ma:internalName="TaxCatchAll" ma:showField="CatchAllData" ma:web="e3dc7abc-e808-4e97-b834-71b7adbabd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0149ba3-c546-46e9-9537-0c4459d23db8">
      <Terms xmlns="http://schemas.microsoft.com/office/infopath/2007/PartnerControls"/>
    </lcf76f155ced4ddcb4097134ff3c332f>
    <TaxCatchAll xmlns="e3dc7abc-e808-4e97-b834-71b7adbabd11" xsi:nil="true"/>
  </documentManagement>
</p:properties>
</file>

<file path=customXml/itemProps1.xml><?xml version="1.0" encoding="utf-8"?>
<ds:datastoreItem xmlns:ds="http://schemas.openxmlformats.org/officeDocument/2006/customXml" ds:itemID="{C4E3E25D-FE27-42CC-B138-0E0CB0D5DCE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FAEBDC-7821-4FEA-AF64-339C9B2BF7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0149ba3-c546-46e9-9537-0c4459d23db8"/>
    <ds:schemaRef ds:uri="e3dc7abc-e808-4e97-b834-71b7adbabd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9D403A2-FA52-43A1-B41A-FFFB3D334AF3}">
  <ds:schemaRefs>
    <ds:schemaRef ds:uri="d0149ba3-c546-46e9-9537-0c4459d23db8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e3dc7abc-e808-4e97-b834-71b7adbabd11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377</Words>
  <Application>Microsoft Office PowerPoint</Application>
  <PresentationFormat>Экран (16:9)</PresentationFormat>
  <Paragraphs>84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Arial</vt:lpstr>
      <vt:lpstr>League Spartan Bold</vt:lpstr>
      <vt:lpstr>Lato Heavy Bold</vt:lpstr>
      <vt:lpstr>Calibri</vt:lpstr>
      <vt:lpstr>Century Gothic</vt:lpstr>
      <vt:lpstr>Times New Roman Bold</vt:lpstr>
      <vt:lpstr>Wingdings</vt:lpstr>
      <vt:lpstr>Times New Roman</vt:lpstr>
      <vt:lpstr>Lato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Rectangles Photo Landscape Architecture Presentation</dc:title>
  <dc:creator>user</dc:creator>
  <cp:lastModifiedBy>Lenovo</cp:lastModifiedBy>
  <cp:revision>424</cp:revision>
  <dcterms:created xsi:type="dcterms:W3CDTF">2006-08-16T00:00:00Z</dcterms:created>
  <dcterms:modified xsi:type="dcterms:W3CDTF">2025-04-24T12:16:43Z</dcterms:modified>
  <dc:identifier>DAFgLtnPP9M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0x010100261736D6466C224E92A67BD8890D3498</vt:lpwstr>
  </property>
</Properties>
</file>